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60" r:id="rId1"/>
  </p:sldMasterIdLst>
  <p:notesMasterIdLst>
    <p:notesMasterId r:id="rId28"/>
  </p:notesMasterIdLst>
  <p:sldIdLst>
    <p:sldId id="727" r:id="rId2"/>
    <p:sldId id="728" r:id="rId3"/>
    <p:sldId id="346" r:id="rId4"/>
    <p:sldId id="766" r:id="rId5"/>
    <p:sldId id="767" r:id="rId6"/>
    <p:sldId id="348" r:id="rId7"/>
    <p:sldId id="752" r:id="rId8"/>
    <p:sldId id="753" r:id="rId9"/>
    <p:sldId id="754" r:id="rId10"/>
    <p:sldId id="730" r:id="rId11"/>
    <p:sldId id="731" r:id="rId12"/>
    <p:sldId id="757" r:id="rId13"/>
    <p:sldId id="732" r:id="rId14"/>
    <p:sldId id="751" r:id="rId15"/>
    <p:sldId id="733" r:id="rId16"/>
    <p:sldId id="768" r:id="rId17"/>
    <p:sldId id="769" r:id="rId18"/>
    <p:sldId id="771" r:id="rId19"/>
    <p:sldId id="772" r:id="rId20"/>
    <p:sldId id="773" r:id="rId21"/>
    <p:sldId id="774" r:id="rId22"/>
    <p:sldId id="775" r:id="rId23"/>
    <p:sldId id="776" r:id="rId24"/>
    <p:sldId id="777" r:id="rId25"/>
    <p:sldId id="778" r:id="rId26"/>
    <p:sldId id="770" r:id="rId27"/>
  </p:sldIdLst>
  <p:sldSz cx="9144000" cy="6858000" type="screen4x3"/>
  <p:notesSz cx="6858000"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00FF"/>
    <a:srgbClr val="01ACC0"/>
    <a:srgbClr val="004E8E"/>
    <a:srgbClr val="22366B"/>
    <a:srgbClr val="71E0E0"/>
    <a:srgbClr val="00ABBF"/>
    <a:srgbClr val="00B5CD"/>
    <a:srgbClr val="009CAC"/>
    <a:srgbClr val="71E1E1"/>
    <a:srgbClr val="AFDDE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503" autoAdjust="0"/>
    <p:restoredTop sz="95394" autoAdjust="0"/>
  </p:normalViewPr>
  <p:slideViewPr>
    <p:cSldViewPr>
      <p:cViewPr varScale="1">
        <p:scale>
          <a:sx n="113" d="100"/>
          <a:sy n="113" d="100"/>
        </p:scale>
        <p:origin x="-150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EC6EBA-0E5A-41C2-B836-4F06F104E817}" type="doc">
      <dgm:prSet loTypeId="urn:microsoft.com/office/officeart/2005/8/layout/hierarchy1" loCatId="hierarchy" qsTypeId="urn:microsoft.com/office/officeart/2005/8/quickstyle/simple1" qsCatId="simple" csTypeId="urn:microsoft.com/office/officeart/2005/8/colors/accent1_2" csCatId="accent1" phldr="1"/>
      <dgm:spPr/>
    </dgm:pt>
    <dgm:pt modelId="{69D76770-17A0-4A32-9EA9-0BA688126D33}">
      <dgm:prSet custT="1"/>
      <dgm:spPr>
        <a:solidFill>
          <a:srgbClr val="22366B"/>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000" b="1" i="0" u="none" strike="noStrike" cap="none" normalizeH="0" baseline="0" dirty="0" smtClean="0">
            <a:ln>
              <a:noFill/>
            </a:ln>
            <a:solidFill>
              <a:schemeClr val="bg1"/>
            </a:solidFill>
            <a:effectLst/>
            <a:latin typeface="Comic Sans MS" panose="030F0702030302020204"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dirty="0" smtClean="0">
              <a:ln>
                <a:noFill/>
              </a:ln>
              <a:solidFill>
                <a:schemeClr val="bg1"/>
              </a:solidFill>
              <a:effectLst/>
              <a:latin typeface="Comic Sans MS" panose="030F0702030302020204" pitchFamily="66" charset="0"/>
            </a:rPr>
            <a:t>Bölüm Başkanı</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dirty="0" smtClean="0">
              <a:ln>
                <a:noFill/>
              </a:ln>
              <a:solidFill>
                <a:schemeClr val="bg1"/>
              </a:solidFill>
              <a:effectLst/>
              <a:latin typeface="Comic Sans MS" panose="030F0702030302020204" pitchFamily="66" charset="0"/>
            </a:rPr>
            <a:t>Dr. Öğr. Üyesi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dirty="0" smtClean="0">
              <a:ln>
                <a:noFill/>
              </a:ln>
              <a:solidFill>
                <a:schemeClr val="bg1"/>
              </a:solidFill>
              <a:effectLst/>
              <a:latin typeface="Comic Sans MS" panose="030F0702030302020204" pitchFamily="66" charset="0"/>
            </a:rPr>
            <a:t>İFFET GÖRKEY KESİMLİ</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000" b="1" i="0" u="none" strike="noStrike" cap="none" normalizeH="0" baseline="0" dirty="0" smtClean="0">
            <a:ln>
              <a:noFill/>
            </a:ln>
            <a:solidFill>
              <a:schemeClr val="bg1"/>
            </a:solidFill>
            <a:effectLst/>
            <a:latin typeface="Comic Sans MS" panose="030F0702030302020204" pitchFamily="66" charset="0"/>
          </a:endParaRPr>
        </a:p>
      </dgm:t>
    </dgm:pt>
    <dgm:pt modelId="{8666AF80-D896-410B-AE21-764F174FAB92}" type="parTrans" cxnId="{FADAAD07-A320-4582-A460-F38F329F0B34}">
      <dgm:prSet/>
      <dgm:spPr/>
      <dgm:t>
        <a:bodyPr/>
        <a:lstStyle/>
        <a:p>
          <a:endParaRPr lang="tr-TR"/>
        </a:p>
      </dgm:t>
    </dgm:pt>
    <dgm:pt modelId="{3D6534D0-14C1-4181-9FB2-401E37F16136}" type="sibTrans" cxnId="{FADAAD07-A320-4582-A460-F38F329F0B34}">
      <dgm:prSet/>
      <dgm:spPr/>
      <dgm:t>
        <a:bodyPr/>
        <a:lstStyle/>
        <a:p>
          <a:endParaRPr lang="tr-TR"/>
        </a:p>
      </dgm:t>
    </dgm:pt>
    <dgm:pt modelId="{FAC8E86B-7FAB-464B-B7C5-763BBC3D0A41}">
      <dgm:prSet custT="1"/>
      <dgm:spPr>
        <a:solidFill>
          <a:srgbClr val="22366B"/>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000" b="1" i="0" u="none" strike="noStrike" cap="none" normalizeH="0" baseline="0" dirty="0" smtClean="0">
            <a:ln>
              <a:noFill/>
            </a:ln>
            <a:solidFill>
              <a:schemeClr val="bg1"/>
            </a:solidFill>
            <a:effectLst/>
            <a:latin typeface="Comic Sans MS" panose="030F0702030302020204"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dirty="0" smtClean="0">
              <a:ln>
                <a:noFill/>
              </a:ln>
              <a:solidFill>
                <a:schemeClr val="bg1"/>
              </a:solidFill>
              <a:effectLst/>
              <a:latin typeface="Comic Sans MS" panose="030F0702030302020204" pitchFamily="66" charset="0"/>
            </a:rPr>
            <a:t>Öğr. Gör. MEHMET ARABACI</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dirty="0" smtClean="0">
              <a:ln>
                <a:noFill/>
              </a:ln>
              <a:solidFill>
                <a:schemeClr val="bg1"/>
              </a:solidFill>
              <a:effectLst/>
              <a:latin typeface="Comic Sans MS" panose="030F0702030302020204" pitchFamily="66" charset="0"/>
            </a:rPr>
            <a:t>Staj Koordinatörü</a:t>
          </a:r>
        </a:p>
      </dgm:t>
    </dgm:pt>
    <dgm:pt modelId="{32FD11BF-E223-45F2-A3A5-082A77240D6F}" type="parTrans" cxnId="{EF4A9980-3FE6-401E-AB68-95C893DE9A1A}">
      <dgm:prSet/>
      <dgm:spPr/>
      <dgm:t>
        <a:bodyPr/>
        <a:lstStyle/>
        <a:p>
          <a:endParaRPr lang="tr-TR"/>
        </a:p>
      </dgm:t>
    </dgm:pt>
    <dgm:pt modelId="{FE0D4668-408D-457E-8572-FD6CF0C5AED3}" type="sibTrans" cxnId="{EF4A9980-3FE6-401E-AB68-95C893DE9A1A}">
      <dgm:prSet/>
      <dgm:spPr/>
      <dgm:t>
        <a:bodyPr/>
        <a:lstStyle/>
        <a:p>
          <a:endParaRPr lang="tr-TR"/>
        </a:p>
      </dgm:t>
    </dgm:pt>
    <dgm:pt modelId="{033990DA-7880-4A44-967D-E04E2BA1A1CD}">
      <dgm:prSet custT="1"/>
      <dgm:spPr>
        <a:solidFill>
          <a:srgbClr val="22366B"/>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dirty="0" smtClean="0">
              <a:ln>
                <a:noFill/>
              </a:ln>
              <a:solidFill>
                <a:schemeClr val="bg1"/>
              </a:solidFill>
              <a:effectLst/>
              <a:latin typeface="Comic Sans MS" panose="030F0702030302020204" pitchFamily="66" charset="0"/>
            </a:rPr>
            <a:t>Öğr. Gör. Ersoy Engin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dirty="0" smtClean="0">
              <a:ln>
                <a:noFill/>
              </a:ln>
              <a:solidFill>
                <a:schemeClr val="bg1"/>
              </a:solidFill>
              <a:effectLst/>
              <a:latin typeface="Comic Sans MS" panose="030F0702030302020204" pitchFamily="66" charset="0"/>
            </a:rPr>
            <a:t>1. Sınıflar Danışmanı</a:t>
          </a:r>
        </a:p>
      </dgm:t>
    </dgm:pt>
    <dgm:pt modelId="{0BC0B44C-83DA-4311-BAA0-B5ED6FF3FC6C}" type="parTrans" cxnId="{19C54B05-3027-4C65-A654-DC2839CE7B38}">
      <dgm:prSet/>
      <dgm:spPr/>
      <dgm:t>
        <a:bodyPr/>
        <a:lstStyle/>
        <a:p>
          <a:endParaRPr lang="tr-TR"/>
        </a:p>
      </dgm:t>
    </dgm:pt>
    <dgm:pt modelId="{16E58BD9-5126-4603-A4BD-E92E4A6AEB60}" type="sibTrans" cxnId="{19C54B05-3027-4C65-A654-DC2839CE7B38}">
      <dgm:prSet/>
      <dgm:spPr/>
      <dgm:t>
        <a:bodyPr/>
        <a:lstStyle/>
        <a:p>
          <a:endParaRPr lang="tr-TR"/>
        </a:p>
      </dgm:t>
    </dgm:pt>
    <dgm:pt modelId="{E4D0A4C7-5AF6-4ECF-ADED-4863E3FA6CB0}" type="pres">
      <dgm:prSet presAssocID="{07EC6EBA-0E5A-41C2-B836-4F06F104E817}" presName="hierChild1" presStyleCnt="0">
        <dgm:presLayoutVars>
          <dgm:chPref val="1"/>
          <dgm:dir/>
          <dgm:animOne val="branch"/>
          <dgm:animLvl val="lvl"/>
          <dgm:resizeHandles/>
        </dgm:presLayoutVars>
      </dgm:prSet>
      <dgm:spPr/>
    </dgm:pt>
    <dgm:pt modelId="{AEFA9669-236C-4796-A372-89283CDFD60B}" type="pres">
      <dgm:prSet presAssocID="{69D76770-17A0-4A32-9EA9-0BA688126D33}" presName="hierRoot1" presStyleCnt="0"/>
      <dgm:spPr/>
    </dgm:pt>
    <dgm:pt modelId="{CD41F727-BA16-40ED-9332-BC8437BEE79F}" type="pres">
      <dgm:prSet presAssocID="{69D76770-17A0-4A32-9EA9-0BA688126D33}" presName="composite" presStyleCnt="0"/>
      <dgm:spPr/>
    </dgm:pt>
    <dgm:pt modelId="{6AC59B9B-0603-4C47-9C14-5CE30A1E60DD}" type="pres">
      <dgm:prSet presAssocID="{69D76770-17A0-4A32-9EA9-0BA688126D33}" presName="background" presStyleLbl="node0" presStyleIdx="0" presStyleCnt="1"/>
      <dgm:spPr/>
    </dgm:pt>
    <dgm:pt modelId="{776961CC-47C6-4F93-87C9-6C1B7665380C}" type="pres">
      <dgm:prSet presAssocID="{69D76770-17A0-4A32-9EA9-0BA688126D33}" presName="text" presStyleLbl="fgAcc0" presStyleIdx="0" presStyleCnt="1">
        <dgm:presLayoutVars>
          <dgm:chPref val="3"/>
        </dgm:presLayoutVars>
      </dgm:prSet>
      <dgm:spPr/>
      <dgm:t>
        <a:bodyPr/>
        <a:lstStyle/>
        <a:p>
          <a:endParaRPr lang="tr-TR"/>
        </a:p>
      </dgm:t>
    </dgm:pt>
    <dgm:pt modelId="{7CC4DB7B-1248-4194-8A63-0DC3E20928A8}" type="pres">
      <dgm:prSet presAssocID="{69D76770-17A0-4A32-9EA9-0BA688126D33}" presName="hierChild2" presStyleCnt="0"/>
      <dgm:spPr/>
    </dgm:pt>
    <dgm:pt modelId="{89D7104C-CD8A-4409-A5DD-8855C5B2CC57}" type="pres">
      <dgm:prSet presAssocID="{32FD11BF-E223-45F2-A3A5-082A77240D6F}" presName="Name10" presStyleLbl="parChTrans1D2" presStyleIdx="0" presStyleCnt="2"/>
      <dgm:spPr/>
      <dgm:t>
        <a:bodyPr/>
        <a:lstStyle/>
        <a:p>
          <a:endParaRPr lang="tr-TR"/>
        </a:p>
      </dgm:t>
    </dgm:pt>
    <dgm:pt modelId="{774910B4-60B3-495D-8D10-5C1338058C02}" type="pres">
      <dgm:prSet presAssocID="{FAC8E86B-7FAB-464B-B7C5-763BBC3D0A41}" presName="hierRoot2" presStyleCnt="0"/>
      <dgm:spPr/>
    </dgm:pt>
    <dgm:pt modelId="{1E0E2280-7414-4B03-B21C-E96876E1D699}" type="pres">
      <dgm:prSet presAssocID="{FAC8E86B-7FAB-464B-B7C5-763BBC3D0A41}" presName="composite2" presStyleCnt="0"/>
      <dgm:spPr/>
    </dgm:pt>
    <dgm:pt modelId="{383086B2-04EE-4E5C-A816-1AF59B60BF5A}" type="pres">
      <dgm:prSet presAssocID="{FAC8E86B-7FAB-464B-B7C5-763BBC3D0A41}" presName="background2" presStyleLbl="node2" presStyleIdx="0" presStyleCnt="2"/>
      <dgm:spPr/>
    </dgm:pt>
    <dgm:pt modelId="{29A5AAC9-94CD-4309-B152-41C7356007AB}" type="pres">
      <dgm:prSet presAssocID="{FAC8E86B-7FAB-464B-B7C5-763BBC3D0A41}" presName="text2" presStyleLbl="fgAcc2" presStyleIdx="0" presStyleCnt="2" custLinFactNeighborX="-3978" custLinFactNeighborY="-6591">
        <dgm:presLayoutVars>
          <dgm:chPref val="3"/>
        </dgm:presLayoutVars>
      </dgm:prSet>
      <dgm:spPr/>
      <dgm:t>
        <a:bodyPr/>
        <a:lstStyle/>
        <a:p>
          <a:endParaRPr lang="tr-TR"/>
        </a:p>
      </dgm:t>
    </dgm:pt>
    <dgm:pt modelId="{092B72F2-60AE-4E1D-AD26-D7D1FEB9E721}" type="pres">
      <dgm:prSet presAssocID="{FAC8E86B-7FAB-464B-B7C5-763BBC3D0A41}" presName="hierChild3" presStyleCnt="0"/>
      <dgm:spPr/>
    </dgm:pt>
    <dgm:pt modelId="{4ED71E16-0E92-468B-B29E-F48B23F8DF7D}" type="pres">
      <dgm:prSet presAssocID="{0BC0B44C-83DA-4311-BAA0-B5ED6FF3FC6C}" presName="Name10" presStyleLbl="parChTrans1D2" presStyleIdx="1" presStyleCnt="2"/>
      <dgm:spPr/>
      <dgm:t>
        <a:bodyPr/>
        <a:lstStyle/>
        <a:p>
          <a:endParaRPr lang="tr-TR"/>
        </a:p>
      </dgm:t>
    </dgm:pt>
    <dgm:pt modelId="{84529BE0-7846-42E1-A00A-68DE46F0E92C}" type="pres">
      <dgm:prSet presAssocID="{033990DA-7880-4A44-967D-E04E2BA1A1CD}" presName="hierRoot2" presStyleCnt="0"/>
      <dgm:spPr/>
    </dgm:pt>
    <dgm:pt modelId="{73956FFC-2E31-4BB4-95BB-FAC6729D5B7D}" type="pres">
      <dgm:prSet presAssocID="{033990DA-7880-4A44-967D-E04E2BA1A1CD}" presName="composite2" presStyleCnt="0"/>
      <dgm:spPr/>
    </dgm:pt>
    <dgm:pt modelId="{CAF25A54-F6BF-4572-88F6-33FAB1C94209}" type="pres">
      <dgm:prSet presAssocID="{033990DA-7880-4A44-967D-E04E2BA1A1CD}" presName="background2" presStyleLbl="node2" presStyleIdx="1" presStyleCnt="2"/>
      <dgm:spPr/>
    </dgm:pt>
    <dgm:pt modelId="{405519EA-A804-43BF-A403-4066F2CE8046}" type="pres">
      <dgm:prSet presAssocID="{033990DA-7880-4A44-967D-E04E2BA1A1CD}" presName="text2" presStyleLbl="fgAcc2" presStyleIdx="1" presStyleCnt="2">
        <dgm:presLayoutVars>
          <dgm:chPref val="3"/>
        </dgm:presLayoutVars>
      </dgm:prSet>
      <dgm:spPr/>
      <dgm:t>
        <a:bodyPr/>
        <a:lstStyle/>
        <a:p>
          <a:endParaRPr lang="tr-TR"/>
        </a:p>
      </dgm:t>
    </dgm:pt>
    <dgm:pt modelId="{452A83C5-AA0D-459C-800C-5E200102116F}" type="pres">
      <dgm:prSet presAssocID="{033990DA-7880-4A44-967D-E04E2BA1A1CD}" presName="hierChild3" presStyleCnt="0"/>
      <dgm:spPr/>
    </dgm:pt>
  </dgm:ptLst>
  <dgm:cxnLst>
    <dgm:cxn modelId="{EF4A9980-3FE6-401E-AB68-95C893DE9A1A}" srcId="{69D76770-17A0-4A32-9EA9-0BA688126D33}" destId="{FAC8E86B-7FAB-464B-B7C5-763BBC3D0A41}" srcOrd="0" destOrd="0" parTransId="{32FD11BF-E223-45F2-A3A5-082A77240D6F}" sibTransId="{FE0D4668-408D-457E-8572-FD6CF0C5AED3}"/>
    <dgm:cxn modelId="{6B81AAE7-06D7-40B9-8971-D9CD8B2A7101}" type="presOf" srcId="{32FD11BF-E223-45F2-A3A5-082A77240D6F}" destId="{89D7104C-CD8A-4409-A5DD-8855C5B2CC57}" srcOrd="0" destOrd="0" presId="urn:microsoft.com/office/officeart/2005/8/layout/hierarchy1"/>
    <dgm:cxn modelId="{7446DA0D-A4CC-467D-9B0B-05FF0BB665FE}" type="presOf" srcId="{69D76770-17A0-4A32-9EA9-0BA688126D33}" destId="{776961CC-47C6-4F93-87C9-6C1B7665380C}" srcOrd="0" destOrd="0" presId="urn:microsoft.com/office/officeart/2005/8/layout/hierarchy1"/>
    <dgm:cxn modelId="{FADAAD07-A320-4582-A460-F38F329F0B34}" srcId="{07EC6EBA-0E5A-41C2-B836-4F06F104E817}" destId="{69D76770-17A0-4A32-9EA9-0BA688126D33}" srcOrd="0" destOrd="0" parTransId="{8666AF80-D896-410B-AE21-764F174FAB92}" sibTransId="{3D6534D0-14C1-4181-9FB2-401E37F16136}"/>
    <dgm:cxn modelId="{19C54B05-3027-4C65-A654-DC2839CE7B38}" srcId="{69D76770-17A0-4A32-9EA9-0BA688126D33}" destId="{033990DA-7880-4A44-967D-E04E2BA1A1CD}" srcOrd="1" destOrd="0" parTransId="{0BC0B44C-83DA-4311-BAA0-B5ED6FF3FC6C}" sibTransId="{16E58BD9-5126-4603-A4BD-E92E4A6AEB60}"/>
    <dgm:cxn modelId="{3A63A39C-4FB7-40B3-9C9A-A5A237543DD4}" type="presOf" srcId="{033990DA-7880-4A44-967D-E04E2BA1A1CD}" destId="{405519EA-A804-43BF-A403-4066F2CE8046}" srcOrd="0" destOrd="0" presId="urn:microsoft.com/office/officeart/2005/8/layout/hierarchy1"/>
    <dgm:cxn modelId="{845213E4-8B24-4F9B-8B2F-28C903F4D395}" type="presOf" srcId="{FAC8E86B-7FAB-464B-B7C5-763BBC3D0A41}" destId="{29A5AAC9-94CD-4309-B152-41C7356007AB}" srcOrd="0" destOrd="0" presId="urn:microsoft.com/office/officeart/2005/8/layout/hierarchy1"/>
    <dgm:cxn modelId="{296DBE17-938A-4EF7-B1A1-D8BB367C4AC6}" type="presOf" srcId="{0BC0B44C-83DA-4311-BAA0-B5ED6FF3FC6C}" destId="{4ED71E16-0E92-468B-B29E-F48B23F8DF7D}" srcOrd="0" destOrd="0" presId="urn:microsoft.com/office/officeart/2005/8/layout/hierarchy1"/>
    <dgm:cxn modelId="{F401DA29-36EE-49CC-B254-75C5910E341B}" type="presOf" srcId="{07EC6EBA-0E5A-41C2-B836-4F06F104E817}" destId="{E4D0A4C7-5AF6-4ECF-ADED-4863E3FA6CB0}" srcOrd="0" destOrd="0" presId="urn:microsoft.com/office/officeart/2005/8/layout/hierarchy1"/>
    <dgm:cxn modelId="{89738A0D-108C-491E-9D7A-FF9A0494A97B}" type="presParOf" srcId="{E4D0A4C7-5AF6-4ECF-ADED-4863E3FA6CB0}" destId="{AEFA9669-236C-4796-A372-89283CDFD60B}" srcOrd="0" destOrd="0" presId="urn:microsoft.com/office/officeart/2005/8/layout/hierarchy1"/>
    <dgm:cxn modelId="{252D1E79-3001-47BA-93A8-3CD0B6AEEC9D}" type="presParOf" srcId="{AEFA9669-236C-4796-A372-89283CDFD60B}" destId="{CD41F727-BA16-40ED-9332-BC8437BEE79F}" srcOrd="0" destOrd="0" presId="urn:microsoft.com/office/officeart/2005/8/layout/hierarchy1"/>
    <dgm:cxn modelId="{31209AA7-C0BA-4CA3-9E41-4D202C1180B8}" type="presParOf" srcId="{CD41F727-BA16-40ED-9332-BC8437BEE79F}" destId="{6AC59B9B-0603-4C47-9C14-5CE30A1E60DD}" srcOrd="0" destOrd="0" presId="urn:microsoft.com/office/officeart/2005/8/layout/hierarchy1"/>
    <dgm:cxn modelId="{8B461C61-C977-4994-838A-B3B8E17B17ED}" type="presParOf" srcId="{CD41F727-BA16-40ED-9332-BC8437BEE79F}" destId="{776961CC-47C6-4F93-87C9-6C1B7665380C}" srcOrd="1" destOrd="0" presId="urn:microsoft.com/office/officeart/2005/8/layout/hierarchy1"/>
    <dgm:cxn modelId="{EB8E1AF6-4D3D-4E02-B0C7-095D6455C098}" type="presParOf" srcId="{AEFA9669-236C-4796-A372-89283CDFD60B}" destId="{7CC4DB7B-1248-4194-8A63-0DC3E20928A8}" srcOrd="1" destOrd="0" presId="urn:microsoft.com/office/officeart/2005/8/layout/hierarchy1"/>
    <dgm:cxn modelId="{020DBD10-6ADB-4726-9BC7-78BAF4B26C22}" type="presParOf" srcId="{7CC4DB7B-1248-4194-8A63-0DC3E20928A8}" destId="{89D7104C-CD8A-4409-A5DD-8855C5B2CC57}" srcOrd="0" destOrd="0" presId="urn:microsoft.com/office/officeart/2005/8/layout/hierarchy1"/>
    <dgm:cxn modelId="{47B5B580-1568-45F3-80FA-8ADFC2C07E21}" type="presParOf" srcId="{7CC4DB7B-1248-4194-8A63-0DC3E20928A8}" destId="{774910B4-60B3-495D-8D10-5C1338058C02}" srcOrd="1" destOrd="0" presId="urn:microsoft.com/office/officeart/2005/8/layout/hierarchy1"/>
    <dgm:cxn modelId="{DBC22E20-B8A7-4852-B904-F34D90C16826}" type="presParOf" srcId="{774910B4-60B3-495D-8D10-5C1338058C02}" destId="{1E0E2280-7414-4B03-B21C-E96876E1D699}" srcOrd="0" destOrd="0" presId="urn:microsoft.com/office/officeart/2005/8/layout/hierarchy1"/>
    <dgm:cxn modelId="{4A5EF3D3-800C-4F16-95F6-B451B0180BE7}" type="presParOf" srcId="{1E0E2280-7414-4B03-B21C-E96876E1D699}" destId="{383086B2-04EE-4E5C-A816-1AF59B60BF5A}" srcOrd="0" destOrd="0" presId="urn:microsoft.com/office/officeart/2005/8/layout/hierarchy1"/>
    <dgm:cxn modelId="{106FD1DD-5CB1-4361-873E-2E498A6613D7}" type="presParOf" srcId="{1E0E2280-7414-4B03-B21C-E96876E1D699}" destId="{29A5AAC9-94CD-4309-B152-41C7356007AB}" srcOrd="1" destOrd="0" presId="urn:microsoft.com/office/officeart/2005/8/layout/hierarchy1"/>
    <dgm:cxn modelId="{93D21134-881F-4CE0-8370-E177F17C38FD}" type="presParOf" srcId="{774910B4-60B3-495D-8D10-5C1338058C02}" destId="{092B72F2-60AE-4E1D-AD26-D7D1FEB9E721}" srcOrd="1" destOrd="0" presId="urn:microsoft.com/office/officeart/2005/8/layout/hierarchy1"/>
    <dgm:cxn modelId="{F5205326-20C5-48D7-812A-4D48DF121474}" type="presParOf" srcId="{7CC4DB7B-1248-4194-8A63-0DC3E20928A8}" destId="{4ED71E16-0E92-468B-B29E-F48B23F8DF7D}" srcOrd="2" destOrd="0" presId="urn:microsoft.com/office/officeart/2005/8/layout/hierarchy1"/>
    <dgm:cxn modelId="{4C01AA3D-E6E6-4479-B4D2-4F23ECA6E955}" type="presParOf" srcId="{7CC4DB7B-1248-4194-8A63-0DC3E20928A8}" destId="{84529BE0-7846-42E1-A00A-68DE46F0E92C}" srcOrd="3" destOrd="0" presId="urn:microsoft.com/office/officeart/2005/8/layout/hierarchy1"/>
    <dgm:cxn modelId="{AEC3DA49-5EAF-4A7A-B1A2-7B14952D5D58}" type="presParOf" srcId="{84529BE0-7846-42E1-A00A-68DE46F0E92C}" destId="{73956FFC-2E31-4BB4-95BB-FAC6729D5B7D}" srcOrd="0" destOrd="0" presId="urn:microsoft.com/office/officeart/2005/8/layout/hierarchy1"/>
    <dgm:cxn modelId="{C360B679-5649-4CC1-90B0-BF1A1C4E00A1}" type="presParOf" srcId="{73956FFC-2E31-4BB4-95BB-FAC6729D5B7D}" destId="{CAF25A54-F6BF-4572-88F6-33FAB1C94209}" srcOrd="0" destOrd="0" presId="urn:microsoft.com/office/officeart/2005/8/layout/hierarchy1"/>
    <dgm:cxn modelId="{E42F90A2-1C3A-40C4-84EF-E5E04CE0A67B}" type="presParOf" srcId="{73956FFC-2E31-4BB4-95BB-FAC6729D5B7D}" destId="{405519EA-A804-43BF-A403-4066F2CE8046}" srcOrd="1" destOrd="0" presId="urn:microsoft.com/office/officeart/2005/8/layout/hierarchy1"/>
    <dgm:cxn modelId="{1B7CAF8D-BA23-43B2-9EA0-0BFAC75E1E48}" type="presParOf" srcId="{84529BE0-7846-42E1-A00A-68DE46F0E92C}" destId="{452A83C5-AA0D-459C-800C-5E200102116F}"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71800" cy="496332"/>
          </a:xfrm>
          <a:prstGeom prst="rect">
            <a:avLst/>
          </a:prstGeom>
        </p:spPr>
        <p:txBody>
          <a:bodyPr vert="horz" lIns="92430" tIns="46214" rIns="92430" bIns="46214" rtlCol="0"/>
          <a:lstStyle>
            <a:lvl1pPr algn="l">
              <a:defRPr sz="1200"/>
            </a:lvl1pPr>
          </a:lstStyle>
          <a:p>
            <a:endParaRPr lang="tr-TR"/>
          </a:p>
        </p:txBody>
      </p:sp>
      <p:sp>
        <p:nvSpPr>
          <p:cNvPr id="3" name="Veri Yer Tutucusu 2"/>
          <p:cNvSpPr>
            <a:spLocks noGrp="1"/>
          </p:cNvSpPr>
          <p:nvPr>
            <p:ph type="dt" idx="1"/>
          </p:nvPr>
        </p:nvSpPr>
        <p:spPr>
          <a:xfrm>
            <a:off x="3884613" y="0"/>
            <a:ext cx="2971800" cy="496332"/>
          </a:xfrm>
          <a:prstGeom prst="rect">
            <a:avLst/>
          </a:prstGeom>
        </p:spPr>
        <p:txBody>
          <a:bodyPr vert="horz" lIns="92430" tIns="46214" rIns="92430" bIns="46214" rtlCol="0"/>
          <a:lstStyle>
            <a:lvl1pPr algn="r">
              <a:defRPr sz="1200"/>
            </a:lvl1pPr>
          </a:lstStyle>
          <a:p>
            <a:fld id="{072F2DC1-028B-4E33-A02F-2BC9F735587E}" type="datetimeFigureOut">
              <a:rPr lang="tr-TR" smtClean="0"/>
              <a:pPr/>
              <a:t>14.09.2019</a:t>
            </a:fld>
            <a:endParaRPr lang="tr-TR"/>
          </a:p>
        </p:txBody>
      </p:sp>
      <p:sp>
        <p:nvSpPr>
          <p:cNvPr id="4" name="Slayt Görüntüsü Yer Tutucusu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2430" tIns="46214" rIns="92430" bIns="46214" rtlCol="0" anchor="ctr"/>
          <a:lstStyle/>
          <a:p>
            <a:endParaRPr lang="tr-TR"/>
          </a:p>
        </p:txBody>
      </p:sp>
      <p:sp>
        <p:nvSpPr>
          <p:cNvPr id="5" name="Not Yer Tutucusu 4"/>
          <p:cNvSpPr>
            <a:spLocks noGrp="1"/>
          </p:cNvSpPr>
          <p:nvPr>
            <p:ph type="body" sz="quarter" idx="3"/>
          </p:nvPr>
        </p:nvSpPr>
        <p:spPr>
          <a:xfrm>
            <a:off x="685801" y="4715154"/>
            <a:ext cx="5486400" cy="4466987"/>
          </a:xfrm>
          <a:prstGeom prst="rect">
            <a:avLst/>
          </a:prstGeom>
        </p:spPr>
        <p:txBody>
          <a:bodyPr vert="horz" lIns="92430" tIns="46214" rIns="92430" bIns="46214"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1" y="9428583"/>
            <a:ext cx="2971800" cy="496332"/>
          </a:xfrm>
          <a:prstGeom prst="rect">
            <a:avLst/>
          </a:prstGeom>
        </p:spPr>
        <p:txBody>
          <a:bodyPr vert="horz" lIns="92430" tIns="46214" rIns="92430" bIns="46214"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9428583"/>
            <a:ext cx="2971800" cy="496332"/>
          </a:xfrm>
          <a:prstGeom prst="rect">
            <a:avLst/>
          </a:prstGeom>
        </p:spPr>
        <p:txBody>
          <a:bodyPr vert="horz" lIns="92430" tIns="46214" rIns="92430" bIns="46214" rtlCol="0" anchor="b"/>
          <a:lstStyle>
            <a:lvl1pPr algn="r">
              <a:defRPr sz="1200"/>
            </a:lvl1pPr>
          </a:lstStyle>
          <a:p>
            <a:fld id="{0A0BE6C9-D8A2-4337-A821-3C5227BF524F}" type="slidenum">
              <a:rPr lang="tr-TR" smtClean="0"/>
              <a:pPr/>
              <a:t>‹#›</a:t>
            </a:fld>
            <a:endParaRPr lang="tr-TR"/>
          </a:p>
        </p:txBody>
      </p:sp>
    </p:spTree>
    <p:extLst>
      <p:ext uri="{BB962C8B-B14F-4D97-AF65-F5344CB8AC3E}">
        <p14:creationId xmlns:p14="http://schemas.microsoft.com/office/powerpoint/2010/main" xmlns="" val="1182704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A0BE6C9-D8A2-4337-A821-3C5227BF524F}" type="slidenum">
              <a:rPr lang="tr-TR" smtClean="0"/>
              <a:pPr/>
              <a:t>3</a:t>
            </a:fld>
            <a:endParaRPr lang="tr-TR"/>
          </a:p>
        </p:txBody>
      </p:sp>
    </p:spTree>
    <p:extLst>
      <p:ext uri="{BB962C8B-B14F-4D97-AF65-F5344CB8AC3E}">
        <p14:creationId xmlns:p14="http://schemas.microsoft.com/office/powerpoint/2010/main" xmlns="" val="990129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A0BE6C9-D8A2-4337-A821-3C5227BF524F}" type="slidenum">
              <a:rPr lang="tr-TR" smtClean="0"/>
              <a:pPr/>
              <a:t>4</a:t>
            </a:fld>
            <a:endParaRPr lang="tr-TR"/>
          </a:p>
        </p:txBody>
      </p:sp>
    </p:spTree>
    <p:extLst>
      <p:ext uri="{BB962C8B-B14F-4D97-AF65-F5344CB8AC3E}">
        <p14:creationId xmlns:p14="http://schemas.microsoft.com/office/powerpoint/2010/main" xmlns="" val="990129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A0BE6C9-D8A2-4337-A821-3C5227BF524F}" type="slidenum">
              <a:rPr lang="tr-TR" smtClean="0"/>
              <a:pPr/>
              <a:t>5</a:t>
            </a:fld>
            <a:endParaRPr lang="tr-TR"/>
          </a:p>
        </p:txBody>
      </p:sp>
    </p:spTree>
    <p:extLst>
      <p:ext uri="{BB962C8B-B14F-4D97-AF65-F5344CB8AC3E}">
        <p14:creationId xmlns:p14="http://schemas.microsoft.com/office/powerpoint/2010/main" xmlns="" val="990129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A0BE6C9-D8A2-4337-A821-3C5227BF524F}" type="slidenum">
              <a:rPr lang="tr-TR" smtClean="0"/>
              <a:pPr/>
              <a:t>7</a:t>
            </a:fld>
            <a:endParaRPr lang="tr-TR"/>
          </a:p>
        </p:txBody>
      </p:sp>
    </p:spTree>
    <p:extLst>
      <p:ext uri="{BB962C8B-B14F-4D97-AF65-F5344CB8AC3E}">
        <p14:creationId xmlns:p14="http://schemas.microsoft.com/office/powerpoint/2010/main" xmlns="" val="3146403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A0BE6C9-D8A2-4337-A821-3C5227BF524F}" type="slidenum">
              <a:rPr lang="tr-TR" smtClean="0"/>
              <a:pPr/>
              <a:t>8</a:t>
            </a:fld>
            <a:endParaRPr lang="tr-TR"/>
          </a:p>
        </p:txBody>
      </p:sp>
    </p:spTree>
    <p:extLst>
      <p:ext uri="{BB962C8B-B14F-4D97-AF65-F5344CB8AC3E}">
        <p14:creationId xmlns:p14="http://schemas.microsoft.com/office/powerpoint/2010/main" xmlns="" val="2379263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A0BE6C9-D8A2-4337-A821-3C5227BF524F}" type="slidenum">
              <a:rPr lang="tr-TR" smtClean="0"/>
              <a:pPr/>
              <a:t>9</a:t>
            </a:fld>
            <a:endParaRPr lang="tr-TR"/>
          </a:p>
        </p:txBody>
      </p:sp>
    </p:spTree>
    <p:extLst>
      <p:ext uri="{BB962C8B-B14F-4D97-AF65-F5344CB8AC3E}">
        <p14:creationId xmlns:p14="http://schemas.microsoft.com/office/powerpoint/2010/main" xmlns="" val="3612463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A0BE6C9-D8A2-4337-A821-3C5227BF524F}" type="slidenum">
              <a:rPr lang="tr-TR" smtClean="0"/>
              <a:pPr/>
              <a:t>12</a:t>
            </a:fld>
            <a:endParaRPr lang="tr-TR"/>
          </a:p>
        </p:txBody>
      </p:sp>
    </p:spTree>
    <p:extLst>
      <p:ext uri="{BB962C8B-B14F-4D97-AF65-F5344CB8AC3E}">
        <p14:creationId xmlns:p14="http://schemas.microsoft.com/office/powerpoint/2010/main" xmlns="" val="59210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A0BE6C9-D8A2-4337-A821-3C5227BF524F}" type="slidenum">
              <a:rPr lang="tr-TR" smtClean="0"/>
              <a:pPr/>
              <a:t>14</a:t>
            </a:fld>
            <a:endParaRPr lang="tr-TR"/>
          </a:p>
        </p:txBody>
      </p:sp>
    </p:spTree>
    <p:extLst>
      <p:ext uri="{BB962C8B-B14F-4D97-AF65-F5344CB8AC3E}">
        <p14:creationId xmlns:p14="http://schemas.microsoft.com/office/powerpoint/2010/main" xmlns="" val="2174418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pPr/>
              <a:t>14.09.2019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2448306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pPr/>
              <a:t>14.09.2019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1806086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pPr/>
              <a:t>14.09.2019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212815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pPr/>
              <a:t>14.09.2019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1792148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pPr/>
              <a:t>14.09.2019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4125672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23720DD-5B6D-40BF-8493-A6B52D484E6B}" type="datetimeFigureOut">
              <a:rPr lang="tr-TR" smtClean="0"/>
              <a:pPr/>
              <a:t>14.09.2019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613261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23720DD-5B6D-40BF-8493-A6B52D484E6B}" type="datetimeFigureOut">
              <a:rPr lang="tr-TR" smtClean="0"/>
              <a:pPr/>
              <a:t>14.09.2019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761643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23720DD-5B6D-40BF-8493-A6B52D484E6B}" type="datetimeFigureOut">
              <a:rPr lang="tr-TR" smtClean="0"/>
              <a:pPr/>
              <a:t>14.09.2019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917015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pPr/>
              <a:t>14.09.2019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732092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pPr/>
              <a:t>14.09.2019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1712552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pPr/>
              <a:t>14.09.2019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340155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14.09.2019</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1391193553"/>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86334" y="571480"/>
            <a:ext cx="7458074" cy="5521816"/>
          </a:xfrm>
          <a:noFill/>
          <a:ln>
            <a:noFill/>
          </a:ln>
        </p:spPr>
        <p:txBody>
          <a:bodyPr>
            <a:noAutofit/>
          </a:bodyPr>
          <a:lstStyle/>
          <a:p>
            <a:r>
              <a:rPr lang="tr-TR" altLang="tr-TR" sz="4000" b="1" dirty="0">
                <a:solidFill>
                  <a:srgbClr val="0070C0"/>
                </a:solidFill>
                <a:latin typeface="Arial" panose="020B0604020202020204" pitchFamily="34" charset="0"/>
                <a:cs typeface="Arial" panose="020B0604020202020204" pitchFamily="34" charset="0"/>
              </a:rPr>
              <a:t/>
            </a:r>
            <a:br>
              <a:rPr lang="tr-TR" altLang="tr-TR" sz="4000" b="1" dirty="0">
                <a:solidFill>
                  <a:srgbClr val="0070C0"/>
                </a:solidFill>
                <a:latin typeface="Arial" panose="020B0604020202020204" pitchFamily="34" charset="0"/>
                <a:cs typeface="Arial" panose="020B0604020202020204" pitchFamily="34" charset="0"/>
              </a:rPr>
            </a:br>
            <a:r>
              <a:rPr lang="tr-TR" altLang="tr-TR" sz="4000" b="1" dirty="0" smtClean="0">
                <a:solidFill>
                  <a:srgbClr val="0070C0"/>
                </a:solidFill>
                <a:latin typeface="Arial" panose="020B0604020202020204" pitchFamily="34" charset="0"/>
                <a:cs typeface="Arial" panose="020B0604020202020204" pitchFamily="34" charset="0"/>
              </a:rPr>
              <a:t>KIRKLARELİ ÜNİVERSİTESİ </a:t>
            </a:r>
            <a:r>
              <a:rPr lang="tr-TR" altLang="tr-TR" sz="4000" b="1" dirty="0">
                <a:solidFill>
                  <a:srgbClr val="0070C0"/>
                </a:solidFill>
                <a:latin typeface="Arial" panose="020B0604020202020204" pitchFamily="34" charset="0"/>
                <a:cs typeface="Arial" panose="020B0604020202020204" pitchFamily="34" charset="0"/>
              </a:rPr>
              <a:t/>
            </a:r>
            <a:br>
              <a:rPr lang="tr-TR" altLang="tr-TR" sz="4000" b="1" dirty="0">
                <a:solidFill>
                  <a:srgbClr val="0070C0"/>
                </a:solidFill>
                <a:latin typeface="Arial" panose="020B0604020202020204" pitchFamily="34" charset="0"/>
                <a:cs typeface="Arial" panose="020B0604020202020204" pitchFamily="34" charset="0"/>
              </a:rPr>
            </a:br>
            <a:r>
              <a:rPr lang="tr-TR" altLang="tr-TR" sz="4000" b="1" dirty="0" smtClean="0">
                <a:solidFill>
                  <a:srgbClr val="CC00FF"/>
                </a:solidFill>
                <a:latin typeface="Arial" panose="020B0604020202020204" pitchFamily="34" charset="0"/>
                <a:cs typeface="Arial" panose="020B0604020202020204" pitchFamily="34" charset="0"/>
              </a:rPr>
              <a:t>Lüleburgaz Meslek Yüksekokulu</a:t>
            </a:r>
            <a:r>
              <a:rPr lang="tr-TR" altLang="tr-TR" sz="4000" b="1" dirty="0" smtClean="0">
                <a:solidFill>
                  <a:srgbClr val="0070C0"/>
                </a:solidFill>
                <a:latin typeface="Arial" panose="020B0604020202020204" pitchFamily="34" charset="0"/>
                <a:cs typeface="Arial" panose="020B0604020202020204" pitchFamily="34" charset="0"/>
              </a:rPr>
              <a:t/>
            </a:r>
            <a:br>
              <a:rPr lang="tr-TR" altLang="tr-TR" sz="4000" b="1" dirty="0" smtClean="0">
                <a:solidFill>
                  <a:srgbClr val="0070C0"/>
                </a:solidFill>
                <a:latin typeface="Arial" panose="020B0604020202020204" pitchFamily="34" charset="0"/>
                <a:cs typeface="Arial" panose="020B0604020202020204" pitchFamily="34" charset="0"/>
              </a:rPr>
            </a:br>
            <a:r>
              <a:rPr lang="tr-TR" altLang="tr-TR" sz="4000" b="1" dirty="0" smtClean="0">
                <a:solidFill>
                  <a:srgbClr val="0070C0"/>
                </a:solidFill>
                <a:latin typeface="Arial" panose="020B0604020202020204" pitchFamily="34" charset="0"/>
                <a:cs typeface="Arial" panose="020B0604020202020204" pitchFamily="34" charset="0"/>
              </a:rPr>
              <a:t>Muhasebe ve Vergi Uygulamaları Programı</a:t>
            </a:r>
            <a:r>
              <a:rPr lang="tr-TR" altLang="tr-TR" sz="4000" b="1" dirty="0">
                <a:solidFill>
                  <a:srgbClr val="0070C0"/>
                </a:solidFill>
                <a:latin typeface="Arial" panose="020B0604020202020204" pitchFamily="34" charset="0"/>
                <a:cs typeface="Arial" panose="020B0604020202020204" pitchFamily="34" charset="0"/>
              </a:rPr>
              <a:t/>
            </a:r>
            <a:br>
              <a:rPr lang="tr-TR" altLang="tr-TR" sz="4000" b="1" dirty="0">
                <a:solidFill>
                  <a:srgbClr val="0070C0"/>
                </a:solidFill>
                <a:latin typeface="Arial" panose="020B0604020202020204" pitchFamily="34" charset="0"/>
                <a:cs typeface="Arial" panose="020B0604020202020204" pitchFamily="34" charset="0"/>
              </a:rPr>
            </a:br>
            <a:r>
              <a:rPr lang="tr-TR" altLang="tr-TR" sz="4000" dirty="0">
                <a:solidFill>
                  <a:srgbClr val="0070C0"/>
                </a:solidFill>
                <a:latin typeface="Arial" panose="020B0604020202020204" pitchFamily="34" charset="0"/>
                <a:cs typeface="Arial" panose="020B0604020202020204" pitchFamily="34" charset="0"/>
              </a:rPr>
              <a:t/>
            </a:r>
            <a:br>
              <a:rPr lang="tr-TR" altLang="tr-TR" sz="4000" dirty="0">
                <a:solidFill>
                  <a:srgbClr val="0070C0"/>
                </a:solidFill>
                <a:latin typeface="Arial" panose="020B0604020202020204" pitchFamily="34" charset="0"/>
                <a:cs typeface="Arial" panose="020B0604020202020204" pitchFamily="34" charset="0"/>
              </a:rPr>
            </a:br>
            <a:endParaRPr lang="tr-TR" sz="4000" dirty="0">
              <a:solidFill>
                <a:srgbClr val="0070C0"/>
              </a:solidFill>
              <a:latin typeface="Arial" panose="020B0604020202020204" pitchFamily="34" charset="0"/>
              <a:cs typeface="Arial" panose="020B0604020202020204" pitchFamily="34" charset="0"/>
            </a:endParaRPr>
          </a:p>
        </p:txBody>
      </p:sp>
      <p:sp>
        <p:nvSpPr>
          <p:cNvPr id="3" name="Dikdörtgen 2"/>
          <p:cNvSpPr/>
          <p:nvPr/>
        </p:nvSpPr>
        <p:spPr>
          <a:xfrm>
            <a:off x="0" y="0"/>
            <a:ext cx="91439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532440" y="6453335"/>
            <a:ext cx="611560" cy="404665"/>
          </a:xfrm>
          <a:prstGeom prst="rect">
            <a:avLst/>
          </a:prstGeom>
          <a:solidFill>
            <a:srgbClr val="223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15591487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luleburgazmyomvu.klu.edu.tr/yonetim/dosyalar/birimler/luleburgazmyomvu/resimler/luleburgazmyomvu_gr_2-01-2016_3c7e1.jpg"/>
          <p:cNvPicPr>
            <a:picLocks noChangeAspect="1" noChangeArrowheads="1"/>
          </p:cNvPicPr>
          <p:nvPr/>
        </p:nvPicPr>
        <p:blipFill>
          <a:blip r:embed="rId2"/>
          <a:srcRect/>
          <a:stretch>
            <a:fillRect/>
          </a:stretch>
        </p:blipFill>
        <p:spPr bwMode="auto">
          <a:xfrm>
            <a:off x="316908" y="0"/>
            <a:ext cx="8477277" cy="6357958"/>
          </a:xfrm>
          <a:prstGeom prst="rect">
            <a:avLst/>
          </a:prstGeom>
          <a:noFill/>
        </p:spPr>
      </p:pic>
    </p:spTree>
    <p:extLst>
      <p:ext uri="{BB962C8B-B14F-4D97-AF65-F5344CB8AC3E}">
        <p14:creationId xmlns:p14="http://schemas.microsoft.com/office/powerpoint/2010/main" xmlns="" val="3588742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8640504" y="6495146"/>
            <a:ext cx="406800" cy="255600"/>
          </a:xfrm>
          <a:prstGeom prst="rect">
            <a:avLst/>
          </a:prstGeom>
          <a:noFill/>
        </p:spPr>
        <p:txBody>
          <a:bodyPr wrap="square" rtlCol="0" anchor="ctr">
            <a:spAutoFit/>
          </a:bodyPr>
          <a:lstStyle/>
          <a:p>
            <a:pPr algn="ctr"/>
            <a:r>
              <a:rPr lang="tr-TR" sz="1000" b="1" dirty="0">
                <a:solidFill>
                  <a:schemeClr val="bg1"/>
                </a:solidFill>
                <a:latin typeface="Franklin Gothic Demi" panose="020B0703020102020204" pitchFamily="34" charset="0"/>
              </a:rPr>
              <a:t>9</a:t>
            </a:r>
          </a:p>
        </p:txBody>
      </p:sp>
      <p:pic>
        <p:nvPicPr>
          <p:cNvPr id="47106" name="Picture 2" descr="http://luleburgazmyomvu.klu.edu.tr/yonetim/dosyalar/birimler/luleburgazmyomvu/resimler/luleburgazmyomvu_gr_17-05-2016_83435.jpg"/>
          <p:cNvPicPr>
            <a:picLocks noChangeAspect="1" noChangeArrowheads="1"/>
          </p:cNvPicPr>
          <p:nvPr/>
        </p:nvPicPr>
        <p:blipFill>
          <a:blip r:embed="rId2"/>
          <a:srcRect/>
          <a:stretch>
            <a:fillRect/>
          </a:stretch>
        </p:blipFill>
        <p:spPr bwMode="auto">
          <a:xfrm>
            <a:off x="0" y="681551"/>
            <a:ext cx="9144000" cy="5143501"/>
          </a:xfrm>
          <a:prstGeom prst="rect">
            <a:avLst/>
          </a:prstGeom>
          <a:noFill/>
        </p:spPr>
      </p:pic>
    </p:spTree>
    <p:extLst>
      <p:ext uri="{BB962C8B-B14F-4D97-AF65-F5344CB8AC3E}">
        <p14:creationId xmlns:p14="http://schemas.microsoft.com/office/powerpoint/2010/main" xmlns="" val="2043280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23.05.2015 Zorlu Tekstil Ä°Åletme Gezisi 4"/>
          <p:cNvPicPr>
            <a:picLocks noChangeAspect="1" noChangeArrowheads="1"/>
          </p:cNvPicPr>
          <p:nvPr/>
        </p:nvPicPr>
        <p:blipFill>
          <a:blip r:embed="rId3"/>
          <a:srcRect/>
          <a:stretch>
            <a:fillRect/>
          </a:stretch>
        </p:blipFill>
        <p:spPr bwMode="auto">
          <a:xfrm>
            <a:off x="0" y="214174"/>
            <a:ext cx="9144000" cy="6101878"/>
          </a:xfrm>
          <a:prstGeom prst="rect">
            <a:avLst/>
          </a:prstGeom>
          <a:noFill/>
        </p:spPr>
      </p:pic>
    </p:spTree>
    <p:extLst>
      <p:ext uri="{BB962C8B-B14F-4D97-AF65-F5344CB8AC3E}">
        <p14:creationId xmlns:p14="http://schemas.microsoft.com/office/powerpoint/2010/main" xmlns="" val="35032682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luleburgazmyomvu.klu.edu.tr/dosyalar/birimler/luleburgazmyomvu/dosyalar/resimler/IMG-20151225-WA0007.jpg"/>
          <p:cNvPicPr>
            <a:picLocks noChangeAspect="1" noChangeArrowheads="1"/>
          </p:cNvPicPr>
          <p:nvPr/>
        </p:nvPicPr>
        <p:blipFill>
          <a:blip r:embed="rId2"/>
          <a:srcRect/>
          <a:stretch>
            <a:fillRect/>
          </a:stretch>
        </p:blipFill>
        <p:spPr bwMode="auto">
          <a:xfrm>
            <a:off x="428596" y="214290"/>
            <a:ext cx="8215338" cy="6161504"/>
          </a:xfrm>
          <a:prstGeom prst="rect">
            <a:avLst/>
          </a:prstGeom>
          <a:noFill/>
        </p:spPr>
      </p:pic>
    </p:spTree>
    <p:extLst>
      <p:ext uri="{BB962C8B-B14F-4D97-AF65-F5344CB8AC3E}">
        <p14:creationId xmlns:p14="http://schemas.microsoft.com/office/powerpoint/2010/main" xmlns="" val="3146585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luleburgazmyomvu.klu.edu.tr/dosyalar/birimler/luleburgazmyomvu/dosyalar/resimler/finansal-01.jpg"/>
          <p:cNvPicPr>
            <a:picLocks noChangeAspect="1" noChangeArrowheads="1"/>
          </p:cNvPicPr>
          <p:nvPr/>
        </p:nvPicPr>
        <p:blipFill>
          <a:blip r:embed="rId3" cstate="print"/>
          <a:srcRect/>
          <a:stretch>
            <a:fillRect/>
          </a:stretch>
        </p:blipFill>
        <p:spPr bwMode="auto">
          <a:xfrm>
            <a:off x="2428860" y="214290"/>
            <a:ext cx="4277244" cy="6049716"/>
          </a:xfrm>
          <a:prstGeom prst="rect">
            <a:avLst/>
          </a:prstGeom>
          <a:noFill/>
        </p:spPr>
      </p:pic>
    </p:spTree>
    <p:extLst>
      <p:ext uri="{BB962C8B-B14F-4D97-AF65-F5344CB8AC3E}">
        <p14:creationId xmlns:p14="http://schemas.microsoft.com/office/powerpoint/2010/main" xmlns="" val="30103953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57224" y="1000108"/>
            <a:ext cx="7572428" cy="3894977"/>
          </a:xfrm>
          <a:prstGeom prst="rect">
            <a:avLst/>
          </a:prstGeom>
        </p:spPr>
        <p:txBody>
          <a:bodyPr wrap="square">
            <a:spAutoFit/>
          </a:bodyPr>
          <a:lstStyle/>
          <a:p>
            <a:pPr>
              <a:lnSpc>
                <a:spcPct val="150000"/>
              </a:lnSpc>
            </a:pPr>
            <a:r>
              <a:rPr lang="en-US" sz="2400" b="1" dirty="0" smtClean="0">
                <a:latin typeface="Tahoma" pitchFamily="34" charset="0"/>
                <a:ea typeface="Tahoma" pitchFamily="34" charset="0"/>
                <a:cs typeface="Tahoma" pitchFamily="34" charset="0"/>
              </a:rPr>
              <a:t>Lüleburgaz </a:t>
            </a:r>
            <a:r>
              <a:rPr lang="en-US" sz="2400" b="1" dirty="0" err="1" smtClean="0">
                <a:latin typeface="Tahoma" pitchFamily="34" charset="0"/>
                <a:ea typeface="Tahoma" pitchFamily="34" charset="0"/>
                <a:cs typeface="Tahoma" pitchFamily="34" charset="0"/>
              </a:rPr>
              <a:t>Meslek</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Yüksekokulu</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Kimya</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Elektrik</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Pazarlama</a:t>
            </a:r>
            <a:r>
              <a:rPr lang="en-US" sz="2400" b="1" dirty="0" smtClean="0">
                <a:latin typeface="Tahoma" pitchFamily="34" charset="0"/>
                <a:ea typeface="Tahoma" pitchFamily="34" charset="0"/>
                <a:cs typeface="Tahoma" pitchFamily="34" charset="0"/>
              </a:rPr>
              <a:t> ve </a:t>
            </a:r>
            <a:r>
              <a:rPr lang="en-US" sz="2400" b="1" dirty="0" err="1" smtClean="0">
                <a:latin typeface="Tahoma" pitchFamily="34" charset="0"/>
                <a:ea typeface="Tahoma" pitchFamily="34" charset="0"/>
                <a:cs typeface="Tahoma" pitchFamily="34" charset="0"/>
              </a:rPr>
              <a:t>Büro</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Yönetimi</a:t>
            </a:r>
            <a:r>
              <a:rPr lang="en-US" sz="2400" b="1" dirty="0" smtClean="0">
                <a:latin typeface="Tahoma" pitchFamily="34" charset="0"/>
                <a:ea typeface="Tahoma" pitchFamily="34" charset="0"/>
                <a:cs typeface="Tahoma" pitchFamily="34" charset="0"/>
              </a:rPr>
              <a:t> ve </a:t>
            </a:r>
            <a:r>
              <a:rPr lang="en-US" sz="2400" b="1" dirty="0" err="1" smtClean="0">
                <a:latin typeface="Tahoma" pitchFamily="34" charset="0"/>
                <a:ea typeface="Tahoma" pitchFamily="34" charset="0"/>
                <a:cs typeface="Tahoma" pitchFamily="34" charset="0"/>
              </a:rPr>
              <a:t>Sekreterlik</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Bölümleri</a:t>
            </a:r>
            <a:r>
              <a:rPr lang="en-US" sz="2400" b="1" dirty="0" smtClean="0">
                <a:latin typeface="Tahoma" pitchFamily="34" charset="0"/>
                <a:ea typeface="Tahoma" pitchFamily="34" charset="0"/>
                <a:cs typeface="Tahoma" pitchFamily="34" charset="0"/>
              </a:rPr>
              <a:t> 1993–1994 </a:t>
            </a:r>
            <a:r>
              <a:rPr lang="en-US" sz="2400" b="1" dirty="0" err="1" smtClean="0">
                <a:latin typeface="Tahoma" pitchFamily="34" charset="0"/>
                <a:ea typeface="Tahoma" pitchFamily="34" charset="0"/>
                <a:cs typeface="Tahoma" pitchFamily="34" charset="0"/>
              </a:rPr>
              <a:t>eğitim</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öğretim</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yılında</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eğitime</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başlamıştır</a:t>
            </a:r>
            <a:r>
              <a:rPr lang="en-US" sz="2400" b="1" dirty="0" smtClean="0">
                <a:latin typeface="Tahoma" pitchFamily="34" charset="0"/>
                <a:ea typeface="Tahoma" pitchFamily="34" charset="0"/>
                <a:cs typeface="Tahoma" pitchFamily="34" charset="0"/>
              </a:rPr>
              <a:t>. Muhasebe ve </a:t>
            </a:r>
            <a:r>
              <a:rPr lang="en-US" sz="2400" b="1" dirty="0" err="1" smtClean="0">
                <a:latin typeface="Tahoma" pitchFamily="34" charset="0"/>
                <a:ea typeface="Tahoma" pitchFamily="34" charset="0"/>
                <a:cs typeface="Tahoma" pitchFamily="34" charset="0"/>
              </a:rPr>
              <a:t>Vergi</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Uygulamaları</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Programı</a:t>
            </a:r>
            <a:r>
              <a:rPr lang="en-US" sz="2400" b="1" dirty="0" smtClean="0">
                <a:latin typeface="Tahoma" pitchFamily="34" charset="0"/>
                <a:ea typeface="Tahoma" pitchFamily="34" charset="0"/>
                <a:cs typeface="Tahoma" pitchFamily="34" charset="0"/>
              </a:rPr>
              <a:t> ilk </a:t>
            </a:r>
            <a:r>
              <a:rPr lang="en-US" sz="2400" b="1" dirty="0" err="1" smtClean="0">
                <a:latin typeface="Tahoma" pitchFamily="34" charset="0"/>
                <a:ea typeface="Tahoma" pitchFamily="34" charset="0"/>
                <a:cs typeface="Tahoma" pitchFamily="34" charset="0"/>
              </a:rPr>
              <a:t>olarak</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Bilgisayarlı</a:t>
            </a:r>
            <a:r>
              <a:rPr lang="en-US" sz="2400" b="1" dirty="0" smtClean="0">
                <a:latin typeface="Tahoma" pitchFamily="34" charset="0"/>
                <a:ea typeface="Tahoma" pitchFamily="34" charset="0"/>
                <a:cs typeface="Tahoma" pitchFamily="34" charset="0"/>
              </a:rPr>
              <a:t> Muhasebe </a:t>
            </a:r>
            <a:r>
              <a:rPr lang="en-US" sz="2400" b="1" dirty="0" err="1" smtClean="0">
                <a:latin typeface="Tahoma" pitchFamily="34" charset="0"/>
                <a:ea typeface="Tahoma" pitchFamily="34" charset="0"/>
                <a:cs typeface="Tahoma" pitchFamily="34" charset="0"/>
              </a:rPr>
              <a:t>Bölümü</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olarak</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açılmış</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daha</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sonra</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bu</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adı</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almıştır</a:t>
            </a:r>
            <a:r>
              <a:rPr lang="en-US" sz="2400" b="1" dirty="0" smtClean="0">
                <a:latin typeface="Tahoma" pitchFamily="34" charset="0"/>
                <a:ea typeface="Tahoma" pitchFamily="34" charset="0"/>
                <a:cs typeface="Tahoma" pitchFamily="34" charset="0"/>
              </a:rPr>
              <a:t>.</a:t>
            </a:r>
            <a:endParaRPr lang="tr-TR" sz="2400" b="1" dirty="0" smtClean="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4017406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0034" y="357166"/>
            <a:ext cx="8429684" cy="923330"/>
          </a:xfrm>
          <a:prstGeom prst="rect">
            <a:avLst/>
          </a:prstGeom>
        </p:spPr>
        <p:txBody>
          <a:bodyPr wrap="square">
            <a:spAutoFit/>
          </a:bodyPr>
          <a:lstStyle/>
          <a:p>
            <a:pPr>
              <a:lnSpc>
                <a:spcPct val="150000"/>
              </a:lnSpc>
            </a:pPr>
            <a:r>
              <a:rPr lang="en-US" b="1" dirty="0" smtClean="0">
                <a:latin typeface="Tahoma" pitchFamily="34" charset="0"/>
                <a:ea typeface="Tahoma" pitchFamily="34" charset="0"/>
                <a:cs typeface="Tahoma" pitchFamily="34" charset="0"/>
              </a:rPr>
              <a:t>Bu </a:t>
            </a:r>
            <a:r>
              <a:rPr lang="en-US" b="1" dirty="0" err="1" smtClean="0">
                <a:latin typeface="Tahoma" pitchFamily="34" charset="0"/>
                <a:ea typeface="Tahoma" pitchFamily="34" charset="0"/>
                <a:cs typeface="Tahoma" pitchFamily="34" charset="0"/>
              </a:rPr>
              <a:t>programdan</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mezun</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olan</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öğrenciler</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Dikey</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Geçiş</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Sınavını</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kazanmaları</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halinde</a:t>
            </a:r>
            <a:r>
              <a:rPr lang="tr-TR" b="1" dirty="0" smtClean="0">
                <a:latin typeface="Tahoma" pitchFamily="34" charset="0"/>
                <a:ea typeface="Tahoma" pitchFamily="34" charset="0"/>
                <a:cs typeface="Tahoma" pitchFamily="34" charset="0"/>
              </a:rPr>
              <a:t> aşağıdaki </a:t>
            </a:r>
            <a:r>
              <a:rPr lang="en-US" b="1" dirty="0" err="1" smtClean="0">
                <a:latin typeface="Tahoma" pitchFamily="34" charset="0"/>
                <a:ea typeface="Tahoma" pitchFamily="34" charset="0"/>
                <a:cs typeface="Tahoma" pitchFamily="34" charset="0"/>
              </a:rPr>
              <a:t>lisans</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programlarına</a:t>
            </a:r>
            <a:r>
              <a:rPr lang="tr-TR"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yerleştirilebilirler</a:t>
            </a:r>
            <a:r>
              <a:rPr lang="en-US" b="1" dirty="0" smtClean="0">
                <a:latin typeface="Tahoma" pitchFamily="34" charset="0"/>
                <a:ea typeface="Tahoma" pitchFamily="34" charset="0"/>
                <a:cs typeface="Tahoma" pitchFamily="34" charset="0"/>
              </a:rPr>
              <a:t> </a:t>
            </a:r>
            <a:endParaRPr lang="en-US" b="1" dirty="0">
              <a:latin typeface="Tahoma" pitchFamily="34" charset="0"/>
              <a:ea typeface="Tahoma" pitchFamily="34" charset="0"/>
              <a:cs typeface="Tahoma" pitchFamily="34" charset="0"/>
            </a:endParaRPr>
          </a:p>
        </p:txBody>
      </p:sp>
      <p:graphicFrame>
        <p:nvGraphicFramePr>
          <p:cNvPr id="4" name="Table 3"/>
          <p:cNvGraphicFramePr>
            <a:graphicFrameLocks noGrp="1"/>
          </p:cNvGraphicFramePr>
          <p:nvPr/>
        </p:nvGraphicFramePr>
        <p:xfrm>
          <a:off x="427532" y="1649941"/>
          <a:ext cx="8286810" cy="4414520"/>
        </p:xfrm>
        <a:graphic>
          <a:graphicData uri="http://schemas.openxmlformats.org/drawingml/2006/table">
            <a:tbl>
              <a:tblPr firstRow="1" bandRow="1">
                <a:tableStyleId>{5C22544A-7EE6-4342-B048-85BDC9FD1C3A}</a:tableStyleId>
              </a:tblPr>
              <a:tblGrid>
                <a:gridCol w="2762270"/>
                <a:gridCol w="2762270"/>
                <a:gridCol w="2762270"/>
              </a:tblGrid>
              <a:tr h="370840">
                <a:tc>
                  <a:txBody>
                    <a:bodyPr/>
                    <a:lstStyle/>
                    <a:p>
                      <a:endParaRPr lang="tr-TR" dirty="0"/>
                    </a:p>
                  </a:txBody>
                  <a:tcPr/>
                </a:tc>
                <a:tc>
                  <a:txBody>
                    <a:bodyPr/>
                    <a:lstStyle/>
                    <a:p>
                      <a:endParaRPr lang="tr-TR" dirty="0"/>
                    </a:p>
                  </a:txBody>
                  <a:tcPr/>
                </a:tc>
                <a:tc>
                  <a:txBody>
                    <a:bodyPr/>
                    <a:lstStyle/>
                    <a:p>
                      <a:endParaRPr lang="tr-TR"/>
                    </a:p>
                  </a:txBody>
                  <a:tcPr/>
                </a:tc>
              </a:tr>
              <a:tr h="370840">
                <a:tc>
                  <a:txBody>
                    <a:bodyPr/>
                    <a:lstStyle/>
                    <a:p>
                      <a:r>
                        <a:rPr lang="en-US" b="1" dirty="0" err="1" smtClean="0">
                          <a:latin typeface="Tahoma" pitchFamily="34" charset="0"/>
                          <a:ea typeface="Tahoma" pitchFamily="34" charset="0"/>
                          <a:cs typeface="Tahoma" pitchFamily="34" charset="0"/>
                        </a:rPr>
                        <a:t>Bankacılık</a:t>
                      </a:r>
                      <a:endParaRPr lang="tr-TR" dirty="0"/>
                    </a:p>
                  </a:txBody>
                  <a:tcPr/>
                </a:tc>
                <a:tc>
                  <a:txBody>
                    <a:bodyPr/>
                    <a:lstStyle/>
                    <a:p>
                      <a:r>
                        <a:rPr lang="en-US" b="1" dirty="0" err="1" smtClean="0">
                          <a:latin typeface="Tahoma" pitchFamily="34" charset="0"/>
                          <a:ea typeface="Tahoma" pitchFamily="34" charset="0"/>
                          <a:cs typeface="Tahoma" pitchFamily="34" charset="0"/>
                        </a:rPr>
                        <a:t>İşletme</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Bilgi</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Yönetimi</a:t>
                      </a:r>
                      <a:endParaRPr lang="tr-TR" dirty="0"/>
                    </a:p>
                  </a:txBody>
                  <a:tcPr/>
                </a:tc>
                <a:tc>
                  <a:txBody>
                    <a:bodyPr/>
                    <a:lstStyle/>
                    <a:p>
                      <a:r>
                        <a:rPr lang="en-US" b="1" dirty="0" err="1" smtClean="0">
                          <a:latin typeface="Tahoma" pitchFamily="34" charset="0"/>
                          <a:ea typeface="Tahoma" pitchFamily="34" charset="0"/>
                          <a:cs typeface="Tahoma" pitchFamily="34" charset="0"/>
                        </a:rPr>
                        <a:t>Lojistik</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Yönetimi</a:t>
                      </a:r>
                      <a:endParaRPr lang="tr-TR" dirty="0"/>
                    </a:p>
                  </a:txBody>
                  <a:tcPr/>
                </a:tc>
              </a:tr>
              <a:tr h="370840">
                <a:tc>
                  <a:txBody>
                    <a:bodyPr/>
                    <a:lstStyle/>
                    <a:p>
                      <a:r>
                        <a:rPr lang="en-US" b="1" dirty="0" err="1" smtClean="0">
                          <a:latin typeface="Tahoma" pitchFamily="34" charset="0"/>
                          <a:ea typeface="Tahoma" pitchFamily="34" charset="0"/>
                          <a:cs typeface="Tahoma" pitchFamily="34" charset="0"/>
                        </a:rPr>
                        <a:t>Bankacılık</a:t>
                      </a:r>
                      <a:r>
                        <a:rPr lang="en-US" b="1" dirty="0" smtClean="0">
                          <a:latin typeface="Tahoma" pitchFamily="34" charset="0"/>
                          <a:ea typeface="Tahoma" pitchFamily="34" charset="0"/>
                          <a:cs typeface="Tahoma" pitchFamily="34" charset="0"/>
                        </a:rPr>
                        <a:t> ve </a:t>
                      </a:r>
                      <a:r>
                        <a:rPr lang="en-US" b="1" dirty="0" err="1" smtClean="0">
                          <a:latin typeface="Tahoma" pitchFamily="34" charset="0"/>
                          <a:ea typeface="Tahoma" pitchFamily="34" charset="0"/>
                          <a:cs typeface="Tahoma" pitchFamily="34" charset="0"/>
                        </a:rPr>
                        <a:t>Finans</a:t>
                      </a:r>
                      <a:endParaRPr lang="tr-TR" dirty="0"/>
                    </a:p>
                  </a:txBody>
                  <a:tcPr/>
                </a:tc>
                <a:tc>
                  <a:txBody>
                    <a:bodyPr/>
                    <a:lstStyle/>
                    <a:p>
                      <a:r>
                        <a:rPr lang="en-US" b="1" dirty="0" err="1" smtClean="0">
                          <a:latin typeface="Tahoma" pitchFamily="34" charset="0"/>
                          <a:ea typeface="Tahoma" pitchFamily="34" charset="0"/>
                          <a:cs typeface="Tahoma" pitchFamily="34" charset="0"/>
                        </a:rPr>
                        <a:t>İşletme</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Enformatiği</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latin typeface="Tahoma" pitchFamily="34" charset="0"/>
                          <a:ea typeface="Tahoma" pitchFamily="34" charset="0"/>
                          <a:cs typeface="Tahoma" pitchFamily="34" charset="0"/>
                        </a:rPr>
                        <a:t>İşletme-Ekonomi</a:t>
                      </a:r>
                      <a:endParaRPr lang="tr-TR" dirty="0" smtClean="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err="1" smtClean="0">
                          <a:latin typeface="Tahoma" pitchFamily="34" charset="0"/>
                          <a:ea typeface="Tahoma" pitchFamily="34" charset="0"/>
                          <a:cs typeface="Tahoma" pitchFamily="34" charset="0"/>
                        </a:rPr>
                        <a:t>Bankacılık</a:t>
                      </a:r>
                      <a:r>
                        <a:rPr lang="en-US" b="1" dirty="0" smtClean="0">
                          <a:latin typeface="Tahoma" pitchFamily="34" charset="0"/>
                          <a:ea typeface="Tahoma" pitchFamily="34" charset="0"/>
                          <a:cs typeface="Tahoma" pitchFamily="34" charset="0"/>
                        </a:rPr>
                        <a:t> ve </a:t>
                      </a:r>
                      <a:r>
                        <a:rPr lang="en-US" b="1" dirty="0" err="1" smtClean="0">
                          <a:latin typeface="Tahoma" pitchFamily="34" charset="0"/>
                          <a:ea typeface="Tahoma" pitchFamily="34" charset="0"/>
                          <a:cs typeface="Tahoma" pitchFamily="34" charset="0"/>
                        </a:rPr>
                        <a:t>Finansman</a:t>
                      </a:r>
                      <a:r>
                        <a:rPr lang="en-US" b="1" dirty="0" smtClean="0">
                          <a:latin typeface="Tahoma" pitchFamily="34" charset="0"/>
                          <a:ea typeface="Tahoma" pitchFamily="34" charset="0"/>
                          <a:cs typeface="Tahoma" pitchFamily="34" charset="0"/>
                        </a:rPr>
                        <a:t>, </a:t>
                      </a:r>
                      <a:endParaRPr lang="tr-TR" b="1" dirty="0" smtClean="0">
                        <a:latin typeface="Tahoma" pitchFamily="34" charset="0"/>
                        <a:ea typeface="Tahoma" pitchFamily="34" charset="0"/>
                        <a:cs typeface="Tahoma" pitchFamily="34" charset="0"/>
                      </a:endParaRPr>
                    </a:p>
                  </a:txBody>
                  <a:tcPr/>
                </a:tc>
                <a:tc>
                  <a:txBody>
                    <a:bodyPr/>
                    <a:lstStyle/>
                    <a:p>
                      <a:r>
                        <a:rPr lang="en-US" b="1" dirty="0" err="1" smtClean="0">
                          <a:latin typeface="Tahoma" pitchFamily="34" charset="0"/>
                          <a:ea typeface="Tahoma" pitchFamily="34" charset="0"/>
                          <a:cs typeface="Tahoma" pitchFamily="34" charset="0"/>
                        </a:rPr>
                        <a:t>İşletme</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Öğretmenliği</a:t>
                      </a:r>
                      <a:endParaRPr lang="tr-TR" dirty="0"/>
                    </a:p>
                  </a:txBody>
                  <a:tcPr/>
                </a:tc>
                <a:tc>
                  <a:txBody>
                    <a:bodyPr/>
                    <a:lstStyle/>
                    <a:p>
                      <a:r>
                        <a:rPr lang="en-US" b="1" dirty="0" err="1" smtClean="0">
                          <a:latin typeface="Tahoma" pitchFamily="34" charset="0"/>
                          <a:ea typeface="Tahoma" pitchFamily="34" charset="0"/>
                          <a:cs typeface="Tahoma" pitchFamily="34" charset="0"/>
                        </a:rPr>
                        <a:t>Sermaye</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Piyasası</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latin typeface="Tahoma" pitchFamily="34" charset="0"/>
                          <a:ea typeface="Tahoma" pitchFamily="34" charset="0"/>
                          <a:cs typeface="Tahoma" pitchFamily="34" charset="0"/>
                        </a:rPr>
                        <a:t>Çalışma</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Ekonomisi</a:t>
                      </a:r>
                      <a:r>
                        <a:rPr lang="en-US" b="1" dirty="0" smtClean="0">
                          <a:latin typeface="Tahoma" pitchFamily="34" charset="0"/>
                          <a:ea typeface="Tahoma" pitchFamily="34" charset="0"/>
                          <a:cs typeface="Tahoma" pitchFamily="34" charset="0"/>
                        </a:rPr>
                        <a:t> ve </a:t>
                      </a:r>
                      <a:r>
                        <a:rPr lang="en-US" b="1" dirty="0" err="1" smtClean="0">
                          <a:latin typeface="Tahoma" pitchFamily="34" charset="0"/>
                          <a:ea typeface="Tahoma" pitchFamily="34" charset="0"/>
                          <a:cs typeface="Tahoma" pitchFamily="34" charset="0"/>
                        </a:rPr>
                        <a:t>Endüstri</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İlişkileri</a:t>
                      </a:r>
                      <a:endParaRPr lang="tr-TR" dirty="0"/>
                    </a:p>
                  </a:txBody>
                  <a:tcPr/>
                </a:tc>
                <a:tc>
                  <a:txBody>
                    <a:bodyPr/>
                    <a:lstStyle/>
                    <a:p>
                      <a:r>
                        <a:rPr lang="en-US" b="1" dirty="0" err="1" smtClean="0">
                          <a:latin typeface="Tahoma" pitchFamily="34" charset="0"/>
                          <a:ea typeface="Tahoma" pitchFamily="34" charset="0"/>
                          <a:cs typeface="Tahoma" pitchFamily="34" charset="0"/>
                        </a:rPr>
                        <a:t>Sağlık</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Kurumları</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İşletmeciliği</a:t>
                      </a:r>
                      <a:endParaRPr lang="tr-TR" dirty="0"/>
                    </a:p>
                  </a:txBody>
                  <a:tcPr/>
                </a:tc>
                <a:tc>
                  <a:txBody>
                    <a:bodyPr/>
                    <a:lstStyle/>
                    <a:p>
                      <a:r>
                        <a:rPr lang="en-US" b="1" dirty="0" err="1" smtClean="0">
                          <a:latin typeface="Tahoma" pitchFamily="34" charset="0"/>
                          <a:ea typeface="Tahoma" pitchFamily="34" charset="0"/>
                          <a:cs typeface="Tahoma" pitchFamily="34" charset="0"/>
                        </a:rPr>
                        <a:t>Sigortacılık</a:t>
                      </a:r>
                      <a:r>
                        <a:rPr lang="en-US" b="1" dirty="0" smtClean="0">
                          <a:latin typeface="Tahoma" pitchFamily="34" charset="0"/>
                          <a:ea typeface="Tahoma" pitchFamily="34" charset="0"/>
                          <a:cs typeface="Tahoma" pitchFamily="34" charset="0"/>
                        </a:rPr>
                        <a:t> ve Risk </a:t>
                      </a:r>
                      <a:r>
                        <a:rPr lang="en-US" b="1" dirty="0" err="1" smtClean="0">
                          <a:latin typeface="Tahoma" pitchFamily="34" charset="0"/>
                          <a:ea typeface="Tahoma" pitchFamily="34" charset="0"/>
                          <a:cs typeface="Tahoma" pitchFamily="34" charset="0"/>
                        </a:rPr>
                        <a:t>Yönetimi</a:t>
                      </a:r>
                      <a:endParaRPr lang="tr-TR" dirty="0"/>
                    </a:p>
                  </a:txBody>
                  <a:tcPr/>
                </a:tc>
              </a:tr>
              <a:tr h="370840">
                <a:tc>
                  <a:txBody>
                    <a:bodyPr/>
                    <a:lstStyle/>
                    <a:p>
                      <a:r>
                        <a:rPr lang="en-US" b="1" dirty="0" err="1" smtClean="0">
                          <a:latin typeface="Tahoma" pitchFamily="34" charset="0"/>
                          <a:ea typeface="Tahoma" pitchFamily="34" charset="0"/>
                          <a:cs typeface="Tahoma" pitchFamily="34" charset="0"/>
                        </a:rPr>
                        <a:t>İşletme</a:t>
                      </a:r>
                      <a:endParaRPr lang="tr-TR" dirty="0"/>
                    </a:p>
                  </a:txBody>
                  <a:tcPr/>
                </a:tc>
                <a:tc>
                  <a:txBody>
                    <a:bodyPr/>
                    <a:lstStyle/>
                    <a:p>
                      <a:r>
                        <a:rPr lang="en-US" b="1" dirty="0" err="1" smtClean="0">
                          <a:latin typeface="Tahoma" pitchFamily="34" charset="0"/>
                          <a:ea typeface="Tahoma" pitchFamily="34" charset="0"/>
                          <a:cs typeface="Tahoma" pitchFamily="34" charset="0"/>
                        </a:rPr>
                        <a:t>Sigortacılık</a:t>
                      </a:r>
                      <a:endParaRPr lang="tr-TR" dirty="0"/>
                    </a:p>
                  </a:txBody>
                  <a:tcPr/>
                </a:tc>
                <a:tc>
                  <a:txBody>
                    <a:bodyPr/>
                    <a:lstStyle/>
                    <a:p>
                      <a:r>
                        <a:rPr lang="en-US" b="1" dirty="0" err="1" smtClean="0">
                          <a:latin typeface="Tahoma" pitchFamily="34" charset="0"/>
                          <a:ea typeface="Tahoma" pitchFamily="34" charset="0"/>
                          <a:cs typeface="Tahoma" pitchFamily="34" charset="0"/>
                        </a:rPr>
                        <a:t>Uluslararası</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Finans</a:t>
                      </a:r>
                      <a:endParaRPr lang="tr-TR" dirty="0"/>
                    </a:p>
                  </a:txBody>
                  <a:tcPr/>
                </a:tc>
              </a:tr>
              <a:tr h="370840">
                <a:tc>
                  <a:txBody>
                    <a:bodyPr/>
                    <a:lstStyle/>
                    <a:p>
                      <a:r>
                        <a:rPr lang="en-US" b="1" dirty="0" err="1" smtClean="0">
                          <a:latin typeface="Tahoma" pitchFamily="34" charset="0"/>
                          <a:ea typeface="Tahoma" pitchFamily="34" charset="0"/>
                          <a:cs typeface="Tahoma" pitchFamily="34" charset="0"/>
                        </a:rPr>
                        <a:t>Uluslararası</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İşletme</a:t>
                      </a:r>
                      <a:endParaRPr lang="tr-TR" dirty="0"/>
                    </a:p>
                  </a:txBody>
                  <a:tcPr/>
                </a:tc>
                <a:tc>
                  <a:txBody>
                    <a:bodyPr/>
                    <a:lstStyle/>
                    <a:p>
                      <a:r>
                        <a:rPr lang="en-US" b="1" dirty="0" err="1" smtClean="0">
                          <a:latin typeface="Tahoma" pitchFamily="34" charset="0"/>
                          <a:ea typeface="Tahoma" pitchFamily="34" charset="0"/>
                          <a:cs typeface="Tahoma" pitchFamily="34" charset="0"/>
                        </a:rPr>
                        <a:t>Uluslararası</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İşletmecilik</a:t>
                      </a:r>
                      <a:endParaRPr lang="tr-TR" dirty="0"/>
                    </a:p>
                  </a:txBody>
                  <a:tcPr/>
                </a:tc>
                <a:tc>
                  <a:txBody>
                    <a:bodyPr/>
                    <a:lstStyle/>
                    <a:p>
                      <a:r>
                        <a:rPr lang="en-US" b="1" dirty="0" err="1" smtClean="0">
                          <a:latin typeface="Tahoma" pitchFamily="34" charset="0"/>
                          <a:ea typeface="Tahoma" pitchFamily="34" charset="0"/>
                          <a:cs typeface="Tahoma" pitchFamily="34" charset="0"/>
                        </a:rPr>
                        <a:t>Uluslararası</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Ticaret</a:t>
                      </a:r>
                      <a:endParaRPr lang="tr-TR" dirty="0"/>
                    </a:p>
                  </a:txBody>
                  <a:tcPr/>
                </a:tc>
              </a:tr>
              <a:tr h="370840">
                <a:tc>
                  <a:txBody>
                    <a:bodyPr/>
                    <a:lstStyle/>
                    <a:p>
                      <a:r>
                        <a:rPr lang="en-US" b="1" dirty="0" err="1" smtClean="0">
                          <a:latin typeface="Tahoma" pitchFamily="34" charset="0"/>
                          <a:ea typeface="Tahoma" pitchFamily="34" charset="0"/>
                          <a:cs typeface="Tahoma" pitchFamily="34" charset="0"/>
                        </a:rPr>
                        <a:t>Uluslararası</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Ticaret</a:t>
                      </a:r>
                      <a:r>
                        <a:rPr lang="en-US" b="1" dirty="0" smtClean="0">
                          <a:latin typeface="Tahoma" pitchFamily="34" charset="0"/>
                          <a:ea typeface="Tahoma" pitchFamily="34" charset="0"/>
                          <a:cs typeface="Tahoma" pitchFamily="34" charset="0"/>
                        </a:rPr>
                        <a:t> ve </a:t>
                      </a:r>
                      <a:r>
                        <a:rPr lang="en-US" b="1" dirty="0" err="1" smtClean="0">
                          <a:latin typeface="Tahoma" pitchFamily="34" charset="0"/>
                          <a:ea typeface="Tahoma" pitchFamily="34" charset="0"/>
                          <a:cs typeface="Tahoma" pitchFamily="34" charset="0"/>
                        </a:rPr>
                        <a:t>Finansman</a:t>
                      </a:r>
                      <a:endParaRPr lang="tr-TR" dirty="0"/>
                    </a:p>
                  </a:txBody>
                  <a:tcPr/>
                </a:tc>
                <a:tc>
                  <a:txBody>
                    <a:bodyPr/>
                    <a:lstStyle/>
                    <a:p>
                      <a:r>
                        <a:rPr lang="en-US" b="1" dirty="0" err="1" smtClean="0">
                          <a:latin typeface="Tahoma" pitchFamily="34" charset="0"/>
                          <a:ea typeface="Tahoma" pitchFamily="34" charset="0"/>
                          <a:cs typeface="Tahoma" pitchFamily="34" charset="0"/>
                        </a:rPr>
                        <a:t>Uluslararası</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Ticaret</a:t>
                      </a:r>
                      <a:r>
                        <a:rPr lang="en-US" b="1" dirty="0" smtClean="0">
                          <a:latin typeface="Tahoma" pitchFamily="34" charset="0"/>
                          <a:ea typeface="Tahoma" pitchFamily="34" charset="0"/>
                          <a:cs typeface="Tahoma" pitchFamily="34" charset="0"/>
                        </a:rPr>
                        <a:t> ve </a:t>
                      </a:r>
                      <a:r>
                        <a:rPr lang="en-US" b="1" dirty="0" err="1" smtClean="0">
                          <a:latin typeface="Tahoma" pitchFamily="34" charset="0"/>
                          <a:ea typeface="Tahoma" pitchFamily="34" charset="0"/>
                          <a:cs typeface="Tahoma" pitchFamily="34" charset="0"/>
                        </a:rPr>
                        <a:t>İşletmecilik</a:t>
                      </a:r>
                      <a:endParaRPr lang="tr-TR" dirty="0"/>
                    </a:p>
                  </a:txBody>
                  <a:tcPr/>
                </a:tc>
                <a:tc>
                  <a:txBody>
                    <a:bodyPr/>
                    <a:lstStyle/>
                    <a:p>
                      <a:r>
                        <a:rPr lang="en-US" b="1" dirty="0" err="1" smtClean="0">
                          <a:latin typeface="Tahoma" pitchFamily="34" charset="0"/>
                          <a:ea typeface="Tahoma" pitchFamily="34" charset="0"/>
                          <a:cs typeface="Tahoma" pitchFamily="34" charset="0"/>
                        </a:rPr>
                        <a:t>Yönetim</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Bilişim</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Sistemleri</a:t>
                      </a:r>
                      <a:r>
                        <a:rPr lang="en-US" b="1" dirty="0" smtClean="0">
                          <a:latin typeface="Tahoma" pitchFamily="34" charset="0"/>
                          <a:ea typeface="Tahoma" pitchFamily="34" charset="0"/>
                          <a:cs typeface="Tahoma" pitchFamily="34" charset="0"/>
                        </a:rPr>
                        <a:t> </a:t>
                      </a:r>
                      <a:endParaRPr lang="tr-TR" dirty="0"/>
                    </a:p>
                  </a:txBody>
                  <a:tcPr/>
                </a:tc>
              </a:tr>
              <a:tr h="370840">
                <a:tc>
                  <a:txBody>
                    <a:bodyPr/>
                    <a:lstStyle/>
                    <a:p>
                      <a:endParaRPr lang="tr-TR" dirty="0"/>
                    </a:p>
                  </a:txBody>
                  <a:tcPr/>
                </a:tc>
                <a:tc>
                  <a:txBody>
                    <a:bodyPr/>
                    <a:lstStyle/>
                    <a:p>
                      <a:endParaRPr lang="tr-TR" dirty="0"/>
                    </a:p>
                  </a:txBody>
                  <a:tcPr/>
                </a:tc>
                <a:tc>
                  <a:txBody>
                    <a:bodyPr/>
                    <a:lstStyle/>
                    <a:p>
                      <a:endParaRPr lang="tr-TR" dirty="0"/>
                    </a:p>
                  </a:txBody>
                  <a:tcPr/>
                </a:tc>
              </a:tr>
            </a:tbl>
          </a:graphicData>
        </a:graphic>
      </p:graphicFrame>
    </p:spTree>
    <p:extLst>
      <p:ext uri="{BB962C8B-B14F-4D97-AF65-F5344CB8AC3E}">
        <p14:creationId xmlns:p14="http://schemas.microsoft.com/office/powerpoint/2010/main" xmlns="" val="40174064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71472" y="357166"/>
            <a:ext cx="8286808" cy="6093976"/>
          </a:xfrm>
          <a:prstGeom prst="rect">
            <a:avLst/>
          </a:prstGeom>
        </p:spPr>
        <p:txBody>
          <a:bodyPr wrap="square">
            <a:spAutoFit/>
          </a:bodyPr>
          <a:lstStyle/>
          <a:p>
            <a:pPr>
              <a:lnSpc>
                <a:spcPct val="150000"/>
              </a:lnSpc>
              <a:buClr>
                <a:srgbClr val="C00000"/>
              </a:buClr>
              <a:buSzPct val="130000"/>
              <a:buFont typeface="Wingdings" pitchFamily="2" charset="2"/>
              <a:buChar char="§"/>
            </a:pPr>
            <a:r>
              <a:rPr lang="en-US" sz="2000" b="1" dirty="0" err="1" smtClean="0">
                <a:latin typeface="Tahoma" pitchFamily="34" charset="0"/>
                <a:ea typeface="Tahoma" pitchFamily="34" charset="0"/>
                <a:cs typeface="Tahoma" pitchFamily="34" charset="0"/>
              </a:rPr>
              <a:t>Ayrıca</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mezunlar</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isterlerse</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açık</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öğretim</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modeliyle</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eğitim</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veren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fakültelerin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bünyelerindeki</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ilgili</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bölümlere</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sınavsız</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dikey</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geçiş</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yapabilir</a:t>
            </a:r>
            <a:r>
              <a:rPr lang="en-US" sz="2000" b="1" dirty="0" smtClean="0">
                <a:latin typeface="Tahoma" pitchFamily="34" charset="0"/>
                <a:ea typeface="Tahoma" pitchFamily="34" charset="0"/>
                <a:cs typeface="Tahoma" pitchFamily="34" charset="0"/>
              </a:rPr>
              <a:t>, 3. </a:t>
            </a:r>
            <a:r>
              <a:rPr lang="en-US" sz="2000" b="1" dirty="0" err="1" smtClean="0">
                <a:latin typeface="Tahoma" pitchFamily="34" charset="0"/>
                <a:ea typeface="Tahoma" pitchFamily="34" charset="0"/>
                <a:cs typeface="Tahoma" pitchFamily="34" charset="0"/>
              </a:rPr>
              <a:t>sınıftan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devam</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ederek</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öğrenimlerini</a:t>
            </a:r>
            <a:r>
              <a:rPr lang="en-US" sz="2000" b="1" dirty="0" smtClean="0">
                <a:latin typeface="Tahoma" pitchFamily="34" charset="0"/>
                <a:ea typeface="Tahoma" pitchFamily="34" charset="0"/>
                <a:cs typeface="Tahoma" pitchFamily="34" charset="0"/>
              </a:rPr>
              <a:t> 4 </a:t>
            </a:r>
            <a:r>
              <a:rPr lang="en-US" sz="2000" b="1" dirty="0" err="1" smtClean="0">
                <a:latin typeface="Tahoma" pitchFamily="34" charset="0"/>
                <a:ea typeface="Tahoma" pitchFamily="34" charset="0"/>
                <a:cs typeface="Tahoma" pitchFamily="34" charset="0"/>
              </a:rPr>
              <a:t>yıllık</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lisans</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diploması</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ile</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sonuçlandırabilirler</a:t>
            </a:r>
            <a:r>
              <a:rPr lang="en-US" sz="2000" b="1" dirty="0" smtClean="0">
                <a:latin typeface="Tahoma" pitchFamily="34" charset="0"/>
                <a:ea typeface="Tahoma" pitchFamily="34" charset="0"/>
                <a:cs typeface="Tahoma" pitchFamily="34" charset="0"/>
              </a:rPr>
              <a:t>.</a:t>
            </a:r>
            <a:r>
              <a:rPr lang="tr-TR" sz="2000" b="1" dirty="0" smtClean="0">
                <a:latin typeface="Tahoma" pitchFamily="34" charset="0"/>
                <a:ea typeface="Tahoma" pitchFamily="34" charset="0"/>
                <a:cs typeface="Tahoma" pitchFamily="34" charset="0"/>
              </a:rPr>
              <a:t> </a:t>
            </a:r>
          </a:p>
          <a:p>
            <a:pPr>
              <a:lnSpc>
                <a:spcPct val="150000"/>
              </a:lnSpc>
              <a:buClr>
                <a:srgbClr val="C00000"/>
              </a:buClr>
              <a:buSzPct val="130000"/>
              <a:buFont typeface="Wingdings" pitchFamily="2" charset="2"/>
              <a:buChar char="§"/>
            </a:pPr>
            <a:r>
              <a:rPr lang="tr-TR" sz="2000" b="1" dirty="0" smtClean="0">
                <a:latin typeface="Tahoma" pitchFamily="34" charset="0"/>
                <a:ea typeface="Tahoma" pitchFamily="34" charset="0"/>
                <a:cs typeface="Tahoma" pitchFamily="34" charset="0"/>
              </a:rPr>
              <a:t>Bu bölümden mezun olan öğrenciler iş hayatında kendilerine SERBEST MUHASEBECİ MALÎ MÜŞAVİR ve YEMİNLİ MALÎ MÜŞAVİR bürolarında ya da işletmelerin muhasebe departmanlarında, finans kuruluşlarında, sigorta kuruluşlarında, kamuda, kamu iktisadi teşebbüslerinde yer bulmaktadırlar. Mezunlarımız muhasebe alanı ile ilgili dört yıllık bir yüksek öğrenim programını tamamladıklarında, Serbest Muhasebeci ve Mali Müşavir adayı olabilir, mesleğe yönelik uzmanlık sınavlarına girebilir.</a:t>
            </a:r>
            <a:endParaRPr lang="en-US" sz="20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4017406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71472" y="357166"/>
            <a:ext cx="8286808" cy="6093976"/>
          </a:xfrm>
          <a:prstGeom prst="rect">
            <a:avLst/>
          </a:prstGeom>
        </p:spPr>
        <p:txBody>
          <a:bodyPr wrap="square">
            <a:spAutoFit/>
          </a:bodyPr>
          <a:lstStyle/>
          <a:p>
            <a:pPr>
              <a:lnSpc>
                <a:spcPct val="150000"/>
              </a:lnSpc>
              <a:buClr>
                <a:srgbClr val="C00000"/>
              </a:buClr>
              <a:buSzPct val="130000"/>
              <a:buFont typeface="Wingdings" pitchFamily="2" charset="2"/>
              <a:buChar char="§"/>
            </a:pPr>
            <a:r>
              <a:rPr lang="tr-TR" sz="2000" b="1" dirty="0" smtClean="0">
                <a:latin typeface="Tahoma" pitchFamily="34" charset="0"/>
                <a:ea typeface="Tahoma" pitchFamily="34" charset="0"/>
                <a:cs typeface="Tahoma" pitchFamily="34" charset="0"/>
              </a:rPr>
              <a:t>Bölümümüz 2018-2019 Öğretim Yılı itibarıyla </a:t>
            </a:r>
            <a:r>
              <a:rPr lang="tr-TR" sz="2000" b="1" dirty="0" smtClean="0">
                <a:latin typeface="Tahoma" pitchFamily="34" charset="0"/>
                <a:ea typeface="Tahoma" pitchFamily="34" charset="0"/>
                <a:cs typeface="Tahoma" pitchFamily="34" charset="0"/>
              </a:rPr>
              <a:t>3+1 Eğitim sistemine geçmiş bulunmaktadır. </a:t>
            </a:r>
          </a:p>
          <a:p>
            <a:pPr>
              <a:lnSpc>
                <a:spcPct val="150000"/>
              </a:lnSpc>
              <a:buClr>
                <a:srgbClr val="C00000"/>
              </a:buClr>
              <a:buSzPct val="130000"/>
              <a:buFont typeface="Wingdings" pitchFamily="2" charset="2"/>
              <a:buChar char="§"/>
            </a:pPr>
            <a:r>
              <a:rPr lang="tr-TR" sz="2000" b="1" dirty="0" smtClean="0">
                <a:latin typeface="Tahoma" pitchFamily="34" charset="0"/>
                <a:ea typeface="Tahoma" pitchFamily="34" charset="0"/>
                <a:cs typeface="Tahoma" pitchFamily="34" charset="0"/>
              </a:rPr>
              <a:t>Genel Ağırlıklı Not Ortalaması (GANO) 1,80’in üzerinde olan </a:t>
            </a:r>
            <a:r>
              <a:rPr lang="tr-TR" sz="2000" b="1" dirty="0" smtClean="0">
                <a:latin typeface="Tahoma" pitchFamily="34" charset="0"/>
                <a:ea typeface="Tahoma" pitchFamily="34" charset="0"/>
                <a:cs typeface="Tahoma" pitchFamily="34" charset="0"/>
              </a:rPr>
              <a:t>öğrencilerimiz İŞYERİ EĞİTİMİ VE UYGULAMASI </a:t>
            </a:r>
            <a:r>
              <a:rPr lang="tr-TR" sz="2000" b="1" dirty="0" smtClean="0">
                <a:latin typeface="Tahoma" pitchFamily="34" charset="0"/>
                <a:ea typeface="Tahoma" pitchFamily="34" charset="0"/>
                <a:cs typeface="Tahoma" pitchFamily="34" charset="0"/>
              </a:rPr>
              <a:t>YÖNERGESİ çerçevesinde Güz Dönemi süresince iş yerlerinde eğitime gönderileceklerdir. </a:t>
            </a:r>
          </a:p>
          <a:p>
            <a:pPr>
              <a:lnSpc>
                <a:spcPct val="150000"/>
              </a:lnSpc>
              <a:buClr>
                <a:srgbClr val="C00000"/>
              </a:buClr>
              <a:buSzPct val="130000"/>
              <a:buFont typeface="Wingdings" pitchFamily="2" charset="2"/>
              <a:buChar char="§"/>
            </a:pPr>
            <a:r>
              <a:rPr lang="tr-TR" sz="2000" b="1" dirty="0" smtClean="0">
                <a:latin typeface="Tahoma" pitchFamily="34" charset="0"/>
                <a:ea typeface="Tahoma" pitchFamily="34" charset="0"/>
                <a:cs typeface="Tahoma" pitchFamily="34" charset="0"/>
              </a:rPr>
              <a:t>Eğitimin başarısı paydaşların disiplinli katılımı ve özverileri sayesinde gerçekleşebilir.</a:t>
            </a:r>
            <a:endParaRPr lang="en-US" sz="2000" b="1" dirty="0" smtClean="0">
              <a:latin typeface="Tahoma" pitchFamily="34" charset="0"/>
              <a:ea typeface="Tahoma" pitchFamily="34" charset="0"/>
              <a:cs typeface="Tahoma" pitchFamily="34" charset="0"/>
            </a:endParaRPr>
          </a:p>
          <a:p>
            <a:pPr>
              <a:lnSpc>
                <a:spcPct val="150000"/>
              </a:lnSpc>
              <a:buClr>
                <a:srgbClr val="C00000"/>
              </a:buClr>
              <a:buSzPct val="130000"/>
              <a:buFont typeface="Wingdings" pitchFamily="2" charset="2"/>
              <a:buChar char="§"/>
            </a:pPr>
            <a:r>
              <a:rPr lang="tr-TR" sz="2000" b="1" dirty="0" smtClean="0">
                <a:latin typeface="Tahoma" pitchFamily="34" charset="0"/>
                <a:ea typeface="Tahoma" pitchFamily="34" charset="0"/>
                <a:cs typeface="Tahoma" pitchFamily="34" charset="0"/>
              </a:rPr>
              <a:t>14 haftalık eğitim süresince %80 devam mecburiyeti bulunmaktadır. Bu nedenle </a:t>
            </a:r>
            <a:r>
              <a:rPr lang="tr-TR" sz="2000" b="1" dirty="0" smtClean="0">
                <a:solidFill>
                  <a:srgbClr val="C00000"/>
                </a:solidFill>
                <a:latin typeface="Tahoma" pitchFamily="34" charset="0"/>
                <a:ea typeface="Tahoma" pitchFamily="34" charset="0"/>
                <a:cs typeface="Tahoma" pitchFamily="34" charset="0"/>
              </a:rPr>
              <a:t>Takip Çizelgesi</a:t>
            </a:r>
            <a:r>
              <a:rPr lang="tr-TR" sz="2000" b="1" dirty="0" smtClean="0">
                <a:latin typeface="Tahoma" pitchFamily="34" charset="0"/>
                <a:ea typeface="Tahoma" pitchFamily="34" charset="0"/>
                <a:cs typeface="Tahoma" pitchFamily="34" charset="0"/>
              </a:rPr>
              <a:t>nin titizlikle doldurulması gerekmektedir.</a:t>
            </a:r>
          </a:p>
          <a:p>
            <a:pPr>
              <a:lnSpc>
                <a:spcPct val="150000"/>
              </a:lnSpc>
              <a:buClr>
                <a:srgbClr val="C00000"/>
              </a:buClr>
              <a:buSzPct val="130000"/>
              <a:buFont typeface="Wingdings" pitchFamily="2" charset="2"/>
              <a:buChar char="§"/>
            </a:pPr>
            <a:r>
              <a:rPr lang="tr-TR" sz="2000" b="1" dirty="0" smtClean="0">
                <a:solidFill>
                  <a:srgbClr val="C00000"/>
                </a:solidFill>
                <a:latin typeface="Tahoma" pitchFamily="34" charset="0"/>
                <a:ea typeface="Tahoma" pitchFamily="34" charset="0"/>
                <a:cs typeface="Tahoma" pitchFamily="34" charset="0"/>
              </a:rPr>
              <a:t>Takip </a:t>
            </a:r>
            <a:r>
              <a:rPr lang="tr-TR" sz="2000" b="1" dirty="0" smtClean="0">
                <a:solidFill>
                  <a:srgbClr val="C00000"/>
                </a:solidFill>
                <a:latin typeface="Tahoma" pitchFamily="34" charset="0"/>
                <a:ea typeface="Tahoma" pitchFamily="34" charset="0"/>
                <a:cs typeface="Tahoma" pitchFamily="34" charset="0"/>
              </a:rPr>
              <a:t>Çizelgesi</a:t>
            </a:r>
            <a:r>
              <a:rPr lang="tr-TR" sz="2000" b="1" dirty="0" smtClean="0">
                <a:latin typeface="Tahoma" pitchFamily="34" charset="0"/>
                <a:ea typeface="Tahoma" pitchFamily="34" charset="0"/>
                <a:cs typeface="Tahoma" pitchFamily="34" charset="0"/>
              </a:rPr>
              <a:t> günlük olarak doldurulacak, işe geliş ve gidiş saatleri çizelgeye işlenecektir. </a:t>
            </a:r>
            <a:endParaRPr lang="tr-TR" sz="2000" b="1" dirty="0" smtClean="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4017406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71472" y="357166"/>
            <a:ext cx="8286808" cy="1876219"/>
          </a:xfrm>
          <a:prstGeom prst="rect">
            <a:avLst/>
          </a:prstGeom>
        </p:spPr>
        <p:txBody>
          <a:bodyPr wrap="square">
            <a:spAutoFit/>
          </a:bodyPr>
          <a:lstStyle/>
          <a:p>
            <a:pPr>
              <a:lnSpc>
                <a:spcPct val="150000"/>
              </a:lnSpc>
              <a:buClr>
                <a:srgbClr val="C00000"/>
              </a:buClr>
              <a:buSzPct val="130000"/>
              <a:buFont typeface="Wingdings" pitchFamily="2" charset="2"/>
              <a:buChar char="§"/>
            </a:pPr>
            <a:r>
              <a:rPr lang="tr-TR" sz="2000" b="1" dirty="0" smtClean="0">
                <a:latin typeface="Tahoma" pitchFamily="34" charset="0"/>
                <a:ea typeface="Tahoma" pitchFamily="34" charset="0"/>
                <a:cs typeface="Tahoma" pitchFamily="34" charset="0"/>
              </a:rPr>
              <a:t>Her </a:t>
            </a:r>
            <a:r>
              <a:rPr lang="tr-TR" sz="2000" b="1" dirty="0" smtClean="0">
                <a:latin typeface="Tahoma" pitchFamily="34" charset="0"/>
                <a:ea typeface="Tahoma" pitchFamily="34" charset="0"/>
                <a:cs typeface="Tahoma" pitchFamily="34" charset="0"/>
              </a:rPr>
              <a:t>ayın sonunda </a:t>
            </a:r>
            <a:r>
              <a:rPr lang="tr-TR" sz="2000" b="1" dirty="0" smtClean="0">
                <a:solidFill>
                  <a:srgbClr val="C00000"/>
                </a:solidFill>
                <a:latin typeface="Tahoma" pitchFamily="34" charset="0"/>
                <a:ea typeface="Tahoma" pitchFamily="34" charset="0"/>
                <a:cs typeface="Tahoma" pitchFamily="34" charset="0"/>
              </a:rPr>
              <a:t>Takip Çizelgesi</a:t>
            </a:r>
            <a:r>
              <a:rPr lang="tr-TR" sz="2000" b="1" dirty="0" smtClean="0">
                <a:latin typeface="Tahoma" pitchFamily="34" charset="0"/>
                <a:ea typeface="Tahoma" pitchFamily="34" charset="0"/>
                <a:cs typeface="Tahoma" pitchFamily="34" charset="0"/>
              </a:rPr>
              <a:t> tarayıcıda taranacak ve ıslak imzalar belli olacak şekilde pdf dosyası haline getirilecek, öğrencimiz tarafından başkanlığımıza e-posta olarak gönderilecektir. </a:t>
            </a:r>
          </a:p>
        </p:txBody>
      </p:sp>
    </p:spTree>
    <p:extLst>
      <p:ext uri="{BB962C8B-B14F-4D97-AF65-F5344CB8AC3E}">
        <p14:creationId xmlns:p14="http://schemas.microsoft.com/office/powerpoint/2010/main" xmlns="" val="4017406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xmlns="" val="2586730416"/>
              </p:ext>
            </p:extLst>
          </p:nvPr>
        </p:nvGraphicFramePr>
        <p:xfrm>
          <a:off x="110383" y="1772816"/>
          <a:ext cx="8908334" cy="4233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8 Dikdörtgen"/>
          <p:cNvSpPr txBox="1">
            <a:spLocks/>
          </p:cNvSpPr>
          <p:nvPr/>
        </p:nvSpPr>
        <p:spPr>
          <a:xfrm>
            <a:off x="532102" y="764704"/>
            <a:ext cx="8064896" cy="95410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600"/>
              </a:spcAft>
              <a:buFont typeface="Arial" panose="020B0604020202020204" pitchFamily="34" charset="0"/>
              <a:buNone/>
              <a:defRPr/>
            </a:pPr>
            <a:r>
              <a:rPr lang="tr-TR" sz="2800" b="1" dirty="0" smtClean="0">
                <a:solidFill>
                  <a:srgbClr val="24397C"/>
                </a:solidFill>
                <a:latin typeface="Arial" panose="020B0604020202020204" pitchFamily="34" charset="0"/>
                <a:cs typeface="Arial" panose="020B0604020202020204" pitchFamily="34" charset="0"/>
              </a:rPr>
              <a:t>Muhasebe ve Vergi Uygulamaları Programı AKADEMİK YAPI</a:t>
            </a:r>
            <a:endParaRPr lang="tr-TR" sz="2800" b="1" dirty="0">
              <a:solidFill>
                <a:srgbClr val="24397C"/>
              </a:solidFill>
              <a:latin typeface="Arial" panose="020B0604020202020204" pitchFamily="34" charset="0"/>
              <a:cs typeface="Arial" panose="020B0604020202020204" pitchFamily="34" charset="0"/>
            </a:endParaRPr>
          </a:p>
        </p:txBody>
      </p:sp>
      <p:sp>
        <p:nvSpPr>
          <p:cNvPr id="6" name="Metin kutusu 5"/>
          <p:cNvSpPr txBox="1"/>
          <p:nvPr/>
        </p:nvSpPr>
        <p:spPr>
          <a:xfrm>
            <a:off x="8640504" y="6495146"/>
            <a:ext cx="406800" cy="255600"/>
          </a:xfrm>
          <a:prstGeom prst="rect">
            <a:avLst/>
          </a:prstGeom>
          <a:noFill/>
        </p:spPr>
        <p:txBody>
          <a:bodyPr wrap="square" rtlCol="0" anchor="ctr">
            <a:spAutoFit/>
          </a:bodyPr>
          <a:lstStyle/>
          <a:p>
            <a:pPr algn="ctr"/>
            <a:r>
              <a:rPr lang="tr-TR" sz="1000" b="1" dirty="0" smtClean="0">
                <a:solidFill>
                  <a:schemeClr val="bg1"/>
                </a:solidFill>
                <a:latin typeface="Franklin Gothic Demi" panose="020B0703020102020204" pitchFamily="34" charset="0"/>
              </a:rPr>
              <a:t>1</a:t>
            </a:r>
            <a:endParaRPr lang="tr-TR" sz="1000" b="1" dirty="0">
              <a:solidFill>
                <a:schemeClr val="bg1"/>
              </a:solidFill>
              <a:latin typeface="Franklin Gothic Demi" panose="020B0703020102020204" pitchFamily="34" charset="0"/>
            </a:endParaRPr>
          </a:p>
        </p:txBody>
      </p:sp>
    </p:spTree>
    <p:extLst>
      <p:ext uri="{BB962C8B-B14F-4D97-AF65-F5344CB8AC3E}">
        <p14:creationId xmlns:p14="http://schemas.microsoft.com/office/powerpoint/2010/main" xmlns="" val="13548141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71472" y="357166"/>
            <a:ext cx="8286808" cy="5478423"/>
          </a:xfrm>
          <a:prstGeom prst="rect">
            <a:avLst/>
          </a:prstGeom>
        </p:spPr>
        <p:txBody>
          <a:bodyPr wrap="square">
            <a:spAutoFit/>
          </a:bodyPr>
          <a:lstStyle/>
          <a:p>
            <a:pPr>
              <a:lnSpc>
                <a:spcPct val="150000"/>
              </a:lnSpc>
              <a:buClr>
                <a:srgbClr val="C00000"/>
              </a:buClr>
              <a:buSzPct val="130000"/>
            </a:pPr>
            <a:r>
              <a:rPr lang="tr-TR" sz="2000" b="1" dirty="0" smtClean="0">
                <a:solidFill>
                  <a:srgbClr val="C00000"/>
                </a:solidFill>
                <a:latin typeface="Tahoma" pitchFamily="34" charset="0"/>
                <a:ea typeface="Tahoma" pitchFamily="34" charset="0"/>
                <a:cs typeface="Tahoma" pitchFamily="34" charset="0"/>
              </a:rPr>
              <a:t>Öğrencilerin </a:t>
            </a:r>
            <a:r>
              <a:rPr lang="tr-TR" sz="2000" b="1" dirty="0" smtClean="0">
                <a:solidFill>
                  <a:srgbClr val="C00000"/>
                </a:solidFill>
                <a:latin typeface="Tahoma" pitchFamily="34" charset="0"/>
                <a:ea typeface="Tahoma" pitchFamily="34" charset="0"/>
                <a:cs typeface="Tahoma" pitchFamily="34" charset="0"/>
              </a:rPr>
              <a:t>Görev ve Sorumlulukları</a:t>
            </a:r>
            <a:endParaRPr lang="en-US" sz="2000" b="1" dirty="0" smtClean="0">
              <a:solidFill>
                <a:srgbClr val="C00000"/>
              </a:solidFill>
              <a:latin typeface="Tahoma" pitchFamily="34" charset="0"/>
              <a:ea typeface="Tahoma" pitchFamily="34" charset="0"/>
              <a:cs typeface="Tahoma" pitchFamily="34" charset="0"/>
            </a:endParaRPr>
          </a:p>
          <a:p>
            <a:pPr lvl="0">
              <a:buClr>
                <a:srgbClr val="C00000"/>
              </a:buClr>
              <a:buSzPct val="130000"/>
              <a:buFont typeface="Wingdings" pitchFamily="2" charset="2"/>
              <a:buChar char="§"/>
            </a:pPr>
            <a:r>
              <a:rPr lang="tr-TR" sz="2000" b="1" dirty="0" smtClean="0">
                <a:latin typeface="Tahoma" pitchFamily="34" charset="0"/>
                <a:ea typeface="Tahoma" pitchFamily="34" charset="0"/>
                <a:cs typeface="Tahoma" pitchFamily="34" charset="0"/>
              </a:rPr>
              <a:t>İşyeri </a:t>
            </a:r>
            <a:r>
              <a:rPr lang="tr-TR" sz="2000" b="1" dirty="0" smtClean="0">
                <a:latin typeface="Tahoma" pitchFamily="34" charset="0"/>
                <a:ea typeface="Tahoma" pitchFamily="34" charset="0"/>
                <a:cs typeface="Tahoma" pitchFamily="34" charset="0"/>
              </a:rPr>
              <a:t>eğitimi ve </a:t>
            </a:r>
            <a:r>
              <a:rPr lang="tr-TR" sz="2000" b="1" dirty="0" smtClean="0">
                <a:latin typeface="Tahoma" pitchFamily="34" charset="0"/>
                <a:ea typeface="Tahoma" pitchFamily="34" charset="0"/>
                <a:cs typeface="Tahoma" pitchFamily="34" charset="0"/>
              </a:rPr>
              <a:t>uygulamasını </a:t>
            </a:r>
            <a:r>
              <a:rPr lang="tr-TR" sz="2000" b="1" dirty="0" smtClean="0">
                <a:solidFill>
                  <a:srgbClr val="CC00FF"/>
                </a:solidFill>
                <a:latin typeface="Tahoma" pitchFamily="34" charset="0"/>
                <a:ea typeface="Tahoma" pitchFamily="34" charset="0"/>
                <a:cs typeface="Tahoma" pitchFamily="34" charset="0"/>
              </a:rPr>
              <a:t>İşyeri Eğitimi ve Uygulaması Sözleşmesi imzalanan kurumda </a:t>
            </a:r>
            <a:r>
              <a:rPr lang="tr-TR" sz="2000" b="1" dirty="0" smtClean="0">
                <a:latin typeface="Tahoma" pitchFamily="34" charset="0"/>
                <a:ea typeface="Tahoma" pitchFamily="34" charset="0"/>
                <a:cs typeface="Tahoma" pitchFamily="34" charset="0"/>
              </a:rPr>
              <a:t>yapmak </a:t>
            </a:r>
            <a:r>
              <a:rPr lang="tr-TR" sz="2000" b="1" dirty="0" smtClean="0">
                <a:latin typeface="Tahoma" pitchFamily="34" charset="0"/>
                <a:ea typeface="Tahoma" pitchFamily="34" charset="0"/>
                <a:cs typeface="Tahoma" pitchFamily="34" charset="0"/>
              </a:rPr>
              <a:t>zorundadırlar.</a:t>
            </a:r>
            <a:endParaRPr lang="tr-TR" sz="2000" b="1" dirty="0" smtClean="0">
              <a:latin typeface="Tahoma" pitchFamily="34" charset="0"/>
              <a:ea typeface="Tahoma" pitchFamily="34" charset="0"/>
              <a:cs typeface="Tahoma" pitchFamily="34" charset="0"/>
            </a:endParaRPr>
          </a:p>
          <a:p>
            <a:pPr lvl="0">
              <a:buClr>
                <a:srgbClr val="C00000"/>
              </a:buClr>
              <a:buSzPct val="130000"/>
              <a:buFont typeface="Wingdings" pitchFamily="2" charset="2"/>
              <a:buChar char="§"/>
            </a:pPr>
            <a:r>
              <a:rPr lang="tr-TR" sz="2000" b="1" dirty="0" smtClean="0">
                <a:latin typeface="Tahoma" pitchFamily="34" charset="0"/>
                <a:ea typeface="Tahoma" pitchFamily="34" charset="0"/>
                <a:cs typeface="Tahoma" pitchFamily="34" charset="0"/>
              </a:rPr>
              <a:t>İşyeri </a:t>
            </a:r>
            <a:r>
              <a:rPr lang="tr-TR" sz="2000" b="1" dirty="0" smtClean="0">
                <a:latin typeface="Tahoma" pitchFamily="34" charset="0"/>
                <a:ea typeface="Tahoma" pitchFamily="34" charset="0"/>
                <a:cs typeface="Tahoma" pitchFamily="34" charset="0"/>
              </a:rPr>
              <a:t>eğitimi ve uygulaması süresince İşyeri Eğitimi ve Uygulaması </a:t>
            </a:r>
            <a:r>
              <a:rPr lang="tr-TR" sz="2000" b="1" dirty="0" smtClean="0">
                <a:latin typeface="Tahoma" pitchFamily="34" charset="0"/>
                <a:ea typeface="Tahoma" pitchFamily="34" charset="0"/>
                <a:cs typeface="Tahoma" pitchFamily="34" charset="0"/>
              </a:rPr>
              <a:t>Sözleşmesinde </a:t>
            </a:r>
            <a:r>
              <a:rPr lang="tr-TR" sz="2000" b="1" dirty="0" smtClean="0">
                <a:latin typeface="Tahoma" pitchFamily="34" charset="0"/>
                <a:ea typeface="Tahoma" pitchFamily="34" charset="0"/>
                <a:cs typeface="Tahoma" pitchFamily="34" charset="0"/>
              </a:rPr>
              <a:t>yer alan </a:t>
            </a:r>
            <a:r>
              <a:rPr lang="tr-TR" sz="2000" b="1" dirty="0" smtClean="0">
                <a:solidFill>
                  <a:srgbClr val="CC00FF"/>
                </a:solidFill>
                <a:latin typeface="Tahoma" pitchFamily="34" charset="0"/>
                <a:ea typeface="Tahoma" pitchFamily="34" charset="0"/>
                <a:cs typeface="Tahoma" pitchFamily="34" charset="0"/>
              </a:rPr>
              <a:t>İşyeri Eğitimi ve Uygulaması haftalık çalışma planını </a:t>
            </a:r>
            <a:r>
              <a:rPr lang="tr-TR" sz="2000" b="1" dirty="0" smtClean="0">
                <a:latin typeface="Tahoma" pitchFamily="34" charset="0"/>
                <a:ea typeface="Tahoma" pitchFamily="34" charset="0"/>
                <a:cs typeface="Tahoma" pitchFamily="34" charset="0"/>
              </a:rPr>
              <a:t>uygulamakla </a:t>
            </a:r>
            <a:r>
              <a:rPr lang="tr-TR" sz="2000" b="1" dirty="0" smtClean="0">
                <a:latin typeface="Tahoma" pitchFamily="34" charset="0"/>
                <a:ea typeface="Tahoma" pitchFamily="34" charset="0"/>
                <a:cs typeface="Tahoma" pitchFamily="34" charset="0"/>
              </a:rPr>
              <a:t>yükümlüdürler.</a:t>
            </a:r>
            <a:endParaRPr lang="tr-TR" sz="2000" b="1" dirty="0" smtClean="0">
              <a:latin typeface="Tahoma" pitchFamily="34" charset="0"/>
              <a:ea typeface="Tahoma" pitchFamily="34" charset="0"/>
              <a:cs typeface="Tahoma" pitchFamily="34" charset="0"/>
            </a:endParaRPr>
          </a:p>
          <a:p>
            <a:pPr lvl="0">
              <a:buClr>
                <a:srgbClr val="C00000"/>
              </a:buClr>
              <a:buSzPct val="130000"/>
              <a:buFont typeface="Wingdings" pitchFamily="2" charset="2"/>
              <a:buChar char="§"/>
            </a:pPr>
            <a:r>
              <a:rPr lang="tr-TR" sz="2000" b="1" dirty="0" smtClean="0">
                <a:latin typeface="Tahoma" pitchFamily="34" charset="0"/>
                <a:ea typeface="Tahoma" pitchFamily="34" charset="0"/>
                <a:cs typeface="Tahoma" pitchFamily="34" charset="0"/>
              </a:rPr>
              <a:t>İşyeri </a:t>
            </a:r>
            <a:r>
              <a:rPr lang="tr-TR" sz="2000" b="1" dirty="0" smtClean="0">
                <a:latin typeface="Tahoma" pitchFamily="34" charset="0"/>
                <a:ea typeface="Tahoma" pitchFamily="34" charset="0"/>
                <a:cs typeface="Tahoma" pitchFamily="34" charset="0"/>
              </a:rPr>
              <a:t>eğitimi ve uygulaması yapacakları işyerinin kurallarına-mevzuatına ve Yükseköğretim Kurumları Öğrenci Disiplin Yönetmeliğine uymak zorundadırlar</a:t>
            </a:r>
            <a:r>
              <a:rPr lang="tr-TR" sz="2000" b="1" dirty="0" smtClean="0">
                <a:latin typeface="Tahoma" pitchFamily="34" charset="0"/>
                <a:ea typeface="Tahoma" pitchFamily="34" charset="0"/>
                <a:cs typeface="Tahoma" pitchFamily="34" charset="0"/>
              </a:rPr>
              <a:t>. </a:t>
            </a:r>
          </a:p>
          <a:p>
            <a:pPr lvl="0">
              <a:buClr>
                <a:srgbClr val="C00000"/>
              </a:buClr>
              <a:buSzPct val="130000"/>
              <a:buFont typeface="Wingdings" pitchFamily="2" charset="2"/>
              <a:buChar char="§"/>
            </a:pPr>
            <a:r>
              <a:rPr lang="tr-TR" sz="2000" b="1" dirty="0" smtClean="0">
                <a:latin typeface="Tahoma" pitchFamily="34" charset="0"/>
                <a:ea typeface="Tahoma" pitchFamily="34" charset="0"/>
                <a:cs typeface="Tahoma" pitchFamily="34" charset="0"/>
              </a:rPr>
              <a:t>Günlük </a:t>
            </a:r>
            <a:r>
              <a:rPr lang="tr-TR" sz="2000" b="1" dirty="0" smtClean="0">
                <a:latin typeface="Tahoma" pitchFamily="34" charset="0"/>
                <a:ea typeface="Tahoma" pitchFamily="34" charset="0"/>
                <a:cs typeface="Tahoma" pitchFamily="34" charset="0"/>
              </a:rPr>
              <a:t>çalışma kayıtlarını içeren </a:t>
            </a:r>
            <a:r>
              <a:rPr lang="tr-TR" sz="2000" b="1" dirty="0" smtClean="0">
                <a:solidFill>
                  <a:srgbClr val="CC00FF"/>
                </a:solidFill>
                <a:latin typeface="Tahoma" pitchFamily="34" charset="0"/>
                <a:ea typeface="Tahoma" pitchFamily="34" charset="0"/>
                <a:cs typeface="Tahoma" pitchFamily="34" charset="0"/>
              </a:rPr>
              <a:t>haftalık çalışma raporu</a:t>
            </a:r>
            <a:r>
              <a:rPr lang="tr-TR" sz="2000" b="1" dirty="0" smtClean="0">
                <a:latin typeface="Tahoma" pitchFamily="34" charset="0"/>
                <a:ea typeface="Tahoma" pitchFamily="34" charset="0"/>
                <a:cs typeface="Tahoma" pitchFamily="34" charset="0"/>
              </a:rPr>
              <a:t>nu, bir sonraki haftanın ilk mesai günü bitimine kadar, </a:t>
            </a:r>
            <a:r>
              <a:rPr lang="tr-TR" sz="2000" b="1" dirty="0" smtClean="0">
                <a:latin typeface="Tahoma" pitchFamily="34" charset="0"/>
                <a:ea typeface="Tahoma" pitchFamily="34" charset="0"/>
                <a:cs typeface="Tahoma" pitchFamily="34" charset="0"/>
              </a:rPr>
              <a:t>İşyeri </a:t>
            </a:r>
            <a:r>
              <a:rPr lang="tr-TR" sz="2000" b="1" dirty="0" smtClean="0">
                <a:latin typeface="Tahoma" pitchFamily="34" charset="0"/>
                <a:ea typeface="Tahoma" pitchFamily="34" charset="0"/>
                <a:cs typeface="Tahoma" pitchFamily="34" charset="0"/>
              </a:rPr>
              <a:t>Eğitimi ve </a:t>
            </a:r>
            <a:r>
              <a:rPr lang="tr-TR" sz="2000" b="1" dirty="0" smtClean="0">
                <a:latin typeface="Tahoma" pitchFamily="34" charset="0"/>
                <a:ea typeface="Tahoma" pitchFamily="34" charset="0"/>
                <a:cs typeface="Tahoma" pitchFamily="34" charset="0"/>
              </a:rPr>
              <a:t>UygulamasıYetkilisine </a:t>
            </a:r>
            <a:r>
              <a:rPr lang="tr-TR" sz="2000" b="1" dirty="0" smtClean="0">
                <a:latin typeface="Tahoma" pitchFamily="34" charset="0"/>
                <a:ea typeface="Tahoma" pitchFamily="34" charset="0"/>
                <a:cs typeface="Tahoma" pitchFamily="34" charset="0"/>
              </a:rPr>
              <a:t>vermek zorundadır</a:t>
            </a:r>
            <a:r>
              <a:rPr lang="tr-TR" sz="2000" b="1" dirty="0" smtClean="0">
                <a:latin typeface="Tahoma" pitchFamily="34" charset="0"/>
                <a:ea typeface="Tahoma" pitchFamily="34" charset="0"/>
                <a:cs typeface="Tahoma" pitchFamily="34" charset="0"/>
              </a:rPr>
              <a:t>. </a:t>
            </a:r>
          </a:p>
          <a:p>
            <a:pPr lvl="0">
              <a:buClr>
                <a:srgbClr val="C00000"/>
              </a:buClr>
              <a:buSzPct val="130000"/>
              <a:buFont typeface="Wingdings" pitchFamily="2" charset="2"/>
              <a:buChar char="§"/>
            </a:pPr>
            <a:r>
              <a:rPr lang="tr-TR" sz="2000" b="1" dirty="0" smtClean="0">
                <a:latin typeface="Tahoma" pitchFamily="34" charset="0"/>
                <a:ea typeface="Tahoma" pitchFamily="34" charset="0"/>
                <a:cs typeface="Tahoma" pitchFamily="34" charset="0"/>
              </a:rPr>
              <a:t>İşyerindeki </a:t>
            </a:r>
            <a:r>
              <a:rPr lang="tr-TR" sz="2000" b="1" dirty="0" smtClean="0">
                <a:latin typeface="Tahoma" pitchFamily="34" charset="0"/>
                <a:ea typeface="Tahoma" pitchFamily="34" charset="0"/>
                <a:cs typeface="Tahoma" pitchFamily="34" charset="0"/>
              </a:rPr>
              <a:t>sendikal etkinliklere katılamazlar</a:t>
            </a:r>
            <a:r>
              <a:rPr lang="tr-TR" sz="2000" b="1" dirty="0" smtClean="0">
                <a:latin typeface="Tahoma" pitchFamily="34" charset="0"/>
                <a:ea typeface="Tahoma" pitchFamily="34" charset="0"/>
                <a:cs typeface="Tahoma" pitchFamily="34" charset="0"/>
              </a:rPr>
              <a:t>. </a:t>
            </a:r>
          </a:p>
          <a:p>
            <a:pPr lvl="0">
              <a:buClr>
                <a:srgbClr val="C00000"/>
              </a:buClr>
              <a:buSzPct val="130000"/>
              <a:buFont typeface="Wingdings" pitchFamily="2" charset="2"/>
              <a:buChar char="§"/>
            </a:pPr>
            <a:r>
              <a:rPr lang="tr-TR" sz="2000" b="1" dirty="0" smtClean="0">
                <a:latin typeface="Tahoma" pitchFamily="34" charset="0"/>
                <a:ea typeface="Tahoma" pitchFamily="34" charset="0"/>
                <a:cs typeface="Tahoma" pitchFamily="34" charset="0"/>
              </a:rPr>
              <a:t>İşyeri </a:t>
            </a:r>
            <a:r>
              <a:rPr lang="tr-TR" sz="2000" b="1" dirty="0" smtClean="0">
                <a:latin typeface="Tahoma" pitchFamily="34" charset="0"/>
                <a:ea typeface="Tahoma" pitchFamily="34" charset="0"/>
                <a:cs typeface="Tahoma" pitchFamily="34" charset="0"/>
              </a:rPr>
              <a:t>eğitimi ve uygulaması kapsamında kabul edildikleri kurum veya işyerlerinde geçerli </a:t>
            </a:r>
            <a:r>
              <a:rPr lang="tr-TR" sz="2000" b="1" dirty="0" smtClean="0">
                <a:latin typeface="Tahoma" pitchFamily="34" charset="0"/>
                <a:ea typeface="Tahoma" pitchFamily="34" charset="0"/>
                <a:cs typeface="Tahoma" pitchFamily="34" charset="0"/>
              </a:rPr>
              <a:t>çalışma şartlarına </a:t>
            </a:r>
            <a:r>
              <a:rPr lang="tr-TR" sz="2000" b="1" dirty="0" smtClean="0">
                <a:latin typeface="Tahoma" pitchFamily="34" charset="0"/>
                <a:ea typeface="Tahoma" pitchFamily="34" charset="0"/>
                <a:cs typeface="Tahoma" pitchFamily="34" charset="0"/>
              </a:rPr>
              <a:t>uymak ve mesleki etkinliklere bizzat katılarak çalışmak </a:t>
            </a:r>
            <a:r>
              <a:rPr lang="tr-TR" sz="2000" b="1" dirty="0" smtClean="0">
                <a:latin typeface="Tahoma" pitchFamily="34" charset="0"/>
                <a:ea typeface="Tahoma" pitchFamily="34" charset="0"/>
                <a:cs typeface="Tahoma" pitchFamily="34" charset="0"/>
              </a:rPr>
              <a:t>zorundadırlar.</a:t>
            </a:r>
            <a:endParaRPr lang="tr-TR" sz="2000" b="1" dirty="0" smtClean="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4017406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71472" y="357166"/>
            <a:ext cx="8429684" cy="4708981"/>
          </a:xfrm>
          <a:prstGeom prst="rect">
            <a:avLst/>
          </a:prstGeom>
        </p:spPr>
        <p:txBody>
          <a:bodyPr wrap="square">
            <a:spAutoFit/>
          </a:bodyPr>
          <a:lstStyle/>
          <a:p>
            <a:pPr>
              <a:buClr>
                <a:srgbClr val="C00000"/>
              </a:buClr>
              <a:buSzPct val="130000"/>
            </a:pPr>
            <a:r>
              <a:rPr lang="en-US" sz="2000" b="1" dirty="0" err="1" smtClean="0">
                <a:solidFill>
                  <a:srgbClr val="C00000"/>
                </a:solidFill>
                <a:latin typeface="Tahoma" pitchFamily="34" charset="0"/>
                <a:ea typeface="Tahoma" pitchFamily="34" charset="0"/>
                <a:cs typeface="Tahoma" pitchFamily="34" charset="0"/>
              </a:rPr>
              <a:t>İşyeri</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Eğitimi</a:t>
            </a:r>
            <a:r>
              <a:rPr lang="en-US" sz="2000" b="1" dirty="0" smtClean="0">
                <a:solidFill>
                  <a:srgbClr val="C00000"/>
                </a:solidFill>
                <a:latin typeface="Tahoma" pitchFamily="34" charset="0"/>
                <a:ea typeface="Tahoma" pitchFamily="34" charset="0"/>
                <a:cs typeface="Tahoma" pitchFamily="34" charset="0"/>
              </a:rPr>
              <a:t> ve </a:t>
            </a:r>
            <a:r>
              <a:rPr lang="en-US" sz="2000" b="1" dirty="0" err="1" smtClean="0">
                <a:solidFill>
                  <a:srgbClr val="C00000"/>
                </a:solidFill>
                <a:latin typeface="Tahoma" pitchFamily="34" charset="0"/>
                <a:ea typeface="Tahoma" pitchFamily="34" charset="0"/>
                <a:cs typeface="Tahoma" pitchFamily="34" charset="0"/>
              </a:rPr>
              <a:t>Uygulaması</a:t>
            </a:r>
            <a:r>
              <a:rPr lang="tr-TR"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Dosyası</a:t>
            </a:r>
            <a:endParaRPr lang="en-US" sz="2000" b="1" dirty="0" smtClean="0">
              <a:solidFill>
                <a:srgbClr val="C00000"/>
              </a:solidFill>
              <a:latin typeface="Tahoma" pitchFamily="34" charset="0"/>
              <a:ea typeface="Tahoma" pitchFamily="34" charset="0"/>
              <a:cs typeface="Tahoma" pitchFamily="34" charset="0"/>
            </a:endParaRPr>
          </a:p>
          <a:p>
            <a:pPr>
              <a:buClr>
                <a:srgbClr val="C00000"/>
              </a:buClr>
              <a:buSzPct val="130000"/>
              <a:buFont typeface="Wingdings" pitchFamily="2" charset="2"/>
              <a:buChar char="§"/>
            </a:pPr>
            <a:r>
              <a:rPr lang="en-US" sz="2000" b="1" dirty="0" smtClean="0">
                <a:latin typeface="Tahoma" pitchFamily="34" charset="0"/>
                <a:ea typeface="Tahoma" pitchFamily="34" charset="0"/>
                <a:cs typeface="Tahoma" pitchFamily="34" charset="0"/>
              </a:rPr>
              <a:t>Her </a:t>
            </a:r>
            <a:r>
              <a:rPr lang="en-US" sz="2000" b="1" dirty="0" err="1" smtClean="0">
                <a:latin typeface="Tahoma" pitchFamily="34" charset="0"/>
                <a:ea typeface="Tahoma" pitchFamily="34" charset="0"/>
                <a:cs typeface="Tahoma" pitchFamily="34" charset="0"/>
              </a:rPr>
              <a:t>öğrenci</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İşyeri</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Eğitimi</a:t>
            </a:r>
            <a:r>
              <a:rPr lang="en-US" sz="2000" b="1" dirty="0" smtClean="0">
                <a:latin typeface="Tahoma" pitchFamily="34" charset="0"/>
                <a:ea typeface="Tahoma" pitchFamily="34" charset="0"/>
                <a:cs typeface="Tahoma" pitchFamily="34" charset="0"/>
              </a:rPr>
              <a:t> ve </a:t>
            </a:r>
            <a:r>
              <a:rPr lang="en-US" sz="2000" b="1" dirty="0" err="1" smtClean="0">
                <a:latin typeface="Tahoma" pitchFamily="34" charset="0"/>
                <a:ea typeface="Tahoma" pitchFamily="34" charset="0"/>
                <a:cs typeface="Tahoma" pitchFamily="34" charset="0"/>
              </a:rPr>
              <a:t>Uygulaması</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Dosyası</a:t>
            </a:r>
            <a:r>
              <a:rPr lang="tr-TR"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hazırlamak</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zorundadır</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İşyeri</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eğitimi</a:t>
            </a:r>
            <a:r>
              <a:rPr lang="en-US" sz="2000" b="1" dirty="0" smtClean="0">
                <a:latin typeface="Tahoma" pitchFamily="34" charset="0"/>
                <a:ea typeface="Tahoma" pitchFamily="34" charset="0"/>
                <a:cs typeface="Tahoma" pitchFamily="34" charset="0"/>
              </a:rPr>
              <a:t> ve </a:t>
            </a:r>
            <a:r>
              <a:rPr lang="en-US" sz="2000" b="1" dirty="0" err="1" smtClean="0">
                <a:latin typeface="Tahoma" pitchFamily="34" charset="0"/>
                <a:ea typeface="Tahoma" pitchFamily="34" charset="0"/>
                <a:cs typeface="Tahoma" pitchFamily="34" charset="0"/>
              </a:rPr>
              <a:t>uygulamasına</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başlayan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öğrenciler</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Öğrenci</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İşleri</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Bürosundan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İşyeri</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Eğitimi</a:t>
            </a:r>
            <a:r>
              <a:rPr lang="en-US" sz="2000" b="1" dirty="0" smtClean="0">
                <a:latin typeface="Tahoma" pitchFamily="34" charset="0"/>
                <a:ea typeface="Tahoma" pitchFamily="34" charset="0"/>
                <a:cs typeface="Tahoma" pitchFamily="34" charset="0"/>
              </a:rPr>
              <a:t> ve </a:t>
            </a:r>
            <a:r>
              <a:rPr lang="en-US" sz="2000" b="1" dirty="0" err="1" smtClean="0">
                <a:latin typeface="Tahoma" pitchFamily="34" charset="0"/>
                <a:ea typeface="Tahoma" pitchFamily="34" charset="0"/>
                <a:cs typeface="Tahoma" pitchFamily="34" charset="0"/>
              </a:rPr>
              <a:t>Uygulaması</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Dosyasını</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temin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ederler</a:t>
            </a:r>
            <a:r>
              <a:rPr lang="en-US" sz="2000" b="1" dirty="0" smtClean="0">
                <a:latin typeface="Tahoma" pitchFamily="34" charset="0"/>
                <a:ea typeface="Tahoma" pitchFamily="34" charset="0"/>
                <a:cs typeface="Tahoma" pitchFamily="34" charset="0"/>
              </a:rPr>
              <a:t>.</a:t>
            </a:r>
          </a:p>
          <a:p>
            <a:pPr>
              <a:buClr>
                <a:srgbClr val="C00000"/>
              </a:buClr>
              <a:buSzPct val="130000"/>
              <a:buFont typeface="Wingdings" pitchFamily="2" charset="2"/>
              <a:buChar char="§"/>
            </a:pPr>
            <a:r>
              <a:rPr lang="en-US" sz="2000" b="1" dirty="0" err="1" smtClean="0">
                <a:latin typeface="Tahoma" pitchFamily="34" charset="0"/>
                <a:ea typeface="Tahoma" pitchFamily="34" charset="0"/>
                <a:cs typeface="Tahoma" pitchFamily="34" charset="0"/>
              </a:rPr>
              <a:t>İşyeri</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Eğitimi</a:t>
            </a:r>
            <a:r>
              <a:rPr lang="en-US" sz="2000" b="1" dirty="0" smtClean="0">
                <a:latin typeface="Tahoma" pitchFamily="34" charset="0"/>
                <a:ea typeface="Tahoma" pitchFamily="34" charset="0"/>
                <a:cs typeface="Tahoma" pitchFamily="34" charset="0"/>
              </a:rPr>
              <a:t> ve </a:t>
            </a:r>
            <a:r>
              <a:rPr lang="en-US" sz="2000" b="1" dirty="0" err="1" smtClean="0">
                <a:latin typeface="Tahoma" pitchFamily="34" charset="0"/>
                <a:ea typeface="Tahoma" pitchFamily="34" charset="0"/>
                <a:cs typeface="Tahoma" pitchFamily="34" charset="0"/>
              </a:rPr>
              <a:t>Uygulaması</a:t>
            </a:r>
            <a:r>
              <a:rPr lang="en-US" sz="2000" b="1" dirty="0" smtClean="0">
                <a:latin typeface="Tahoma" pitchFamily="34" charset="0"/>
                <a:ea typeface="Tahoma" pitchFamily="34" charset="0"/>
                <a:cs typeface="Tahoma" pitchFamily="34" charset="0"/>
              </a:rPr>
              <a:t> </a:t>
            </a:r>
            <a:r>
              <a:rPr lang="en-US" sz="2000" b="1" dirty="0" err="1" smtClean="0">
                <a:solidFill>
                  <a:srgbClr val="CC00FF"/>
                </a:solidFill>
                <a:latin typeface="Tahoma" pitchFamily="34" charset="0"/>
                <a:ea typeface="Tahoma" pitchFamily="34" charset="0"/>
                <a:cs typeface="Tahoma" pitchFamily="34" charset="0"/>
              </a:rPr>
              <a:t>Dosya</a:t>
            </a:r>
            <a:r>
              <a:rPr lang="en-US" sz="2000" b="1" dirty="0" err="1" smtClean="0">
                <a:latin typeface="Tahoma" pitchFamily="34" charset="0"/>
                <a:ea typeface="Tahoma" pitchFamily="34" charset="0"/>
                <a:cs typeface="Tahoma" pitchFamily="34" charset="0"/>
              </a:rPr>
              <a:t>sı</a:t>
            </a:r>
            <a:endParaRPr lang="tr-TR" sz="2000" b="1" dirty="0" smtClean="0">
              <a:latin typeface="Tahoma" pitchFamily="34" charset="0"/>
              <a:ea typeface="Tahoma" pitchFamily="34" charset="0"/>
              <a:cs typeface="Tahoma" pitchFamily="34" charset="0"/>
            </a:endParaRPr>
          </a:p>
          <a:p>
            <a:pPr lvl="1">
              <a:buClr>
                <a:srgbClr val="C00000"/>
              </a:buClr>
              <a:buSzPct val="130000"/>
              <a:buFont typeface="Wingdings" pitchFamily="2" charset="2"/>
              <a:buChar char="§"/>
            </a:pPr>
            <a:r>
              <a:rPr lang="en-US" sz="2000" b="1" dirty="0" err="1" smtClean="0">
                <a:latin typeface="Tahoma" pitchFamily="34" charset="0"/>
                <a:ea typeface="Tahoma" pitchFamily="34" charset="0"/>
                <a:cs typeface="Tahoma" pitchFamily="34" charset="0"/>
              </a:rPr>
              <a:t>öğrenci</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bilgilerinin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bulunduğu</a:t>
            </a:r>
            <a:r>
              <a:rPr lang="en-US" sz="2000" b="1" dirty="0" smtClean="0">
                <a:latin typeface="Tahoma" pitchFamily="34" charset="0"/>
                <a:ea typeface="Tahoma" pitchFamily="34" charset="0"/>
                <a:cs typeface="Tahoma" pitchFamily="34" charset="0"/>
              </a:rPr>
              <a:t> </a:t>
            </a:r>
            <a:r>
              <a:rPr lang="en-US" sz="2000" b="1" dirty="0" err="1" smtClean="0">
                <a:solidFill>
                  <a:srgbClr val="CC00FF"/>
                </a:solidFill>
                <a:latin typeface="Tahoma" pitchFamily="34" charset="0"/>
                <a:ea typeface="Tahoma" pitchFamily="34" charset="0"/>
                <a:cs typeface="Tahoma" pitchFamily="34" charset="0"/>
              </a:rPr>
              <a:t>kapak</a:t>
            </a:r>
            <a:r>
              <a:rPr lang="en-US" sz="2000" b="1" dirty="0" smtClean="0">
                <a:latin typeface="Tahoma" pitchFamily="34" charset="0"/>
                <a:ea typeface="Tahoma" pitchFamily="34" charset="0"/>
                <a:cs typeface="Tahoma" pitchFamily="34" charset="0"/>
              </a:rPr>
              <a:t>, </a:t>
            </a:r>
            <a:endParaRPr lang="tr-TR" sz="2000" b="1" dirty="0" smtClean="0">
              <a:latin typeface="Tahoma" pitchFamily="34" charset="0"/>
              <a:ea typeface="Tahoma" pitchFamily="34" charset="0"/>
              <a:cs typeface="Tahoma" pitchFamily="34" charset="0"/>
            </a:endParaRPr>
          </a:p>
          <a:p>
            <a:pPr lvl="1">
              <a:buClr>
                <a:srgbClr val="C00000"/>
              </a:buClr>
              <a:buSzPct val="130000"/>
              <a:buFont typeface="Wingdings" pitchFamily="2" charset="2"/>
              <a:buChar char="§"/>
            </a:pPr>
            <a:r>
              <a:rPr lang="en-US" sz="2000" b="1" dirty="0" err="1" smtClean="0">
                <a:latin typeface="Tahoma" pitchFamily="34" charset="0"/>
                <a:ea typeface="Tahoma" pitchFamily="34" charset="0"/>
                <a:cs typeface="Tahoma" pitchFamily="34" charset="0"/>
              </a:rPr>
              <a:t>İşyeri</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Eğitimi</a:t>
            </a:r>
            <a:r>
              <a:rPr lang="en-US" sz="2000" b="1" dirty="0" smtClean="0">
                <a:latin typeface="Tahoma" pitchFamily="34" charset="0"/>
                <a:ea typeface="Tahoma" pitchFamily="34" charset="0"/>
                <a:cs typeface="Tahoma" pitchFamily="34" charset="0"/>
              </a:rPr>
              <a:t> ve </a:t>
            </a:r>
            <a:r>
              <a:rPr lang="en-US" sz="2000" b="1" dirty="0" err="1" smtClean="0">
                <a:latin typeface="Tahoma" pitchFamily="34" charset="0"/>
                <a:ea typeface="Tahoma" pitchFamily="34" charset="0"/>
                <a:cs typeface="Tahoma" pitchFamily="34" charset="0"/>
              </a:rPr>
              <a:t>Uygulaması</a:t>
            </a:r>
            <a:r>
              <a:rPr lang="en-US" sz="2000" b="1" dirty="0" smtClean="0">
                <a:latin typeface="Tahoma" pitchFamily="34" charset="0"/>
                <a:ea typeface="Tahoma" pitchFamily="34" charset="0"/>
                <a:cs typeface="Tahoma" pitchFamily="34" charset="0"/>
              </a:rPr>
              <a:t> </a:t>
            </a:r>
            <a:r>
              <a:rPr lang="en-US" sz="2000" b="1" dirty="0" err="1" smtClean="0">
                <a:solidFill>
                  <a:srgbClr val="CC00FF"/>
                </a:solidFill>
                <a:latin typeface="Tahoma" pitchFamily="34" charset="0"/>
                <a:ea typeface="Tahoma" pitchFamily="34" charset="0"/>
                <a:cs typeface="Tahoma" pitchFamily="34" charset="0"/>
              </a:rPr>
              <a:t>Sözleşme</a:t>
            </a:r>
            <a:r>
              <a:rPr lang="en-US" sz="2000" b="1" dirty="0" err="1" smtClean="0">
                <a:latin typeface="Tahoma" pitchFamily="34" charset="0"/>
                <a:ea typeface="Tahoma" pitchFamily="34" charset="0"/>
                <a:cs typeface="Tahoma" pitchFamily="34" charset="0"/>
              </a:rPr>
              <a:t>si</a:t>
            </a:r>
            <a:r>
              <a:rPr lang="en-US" sz="2000" b="1" dirty="0" smtClean="0">
                <a:latin typeface="Tahoma" pitchFamily="34" charset="0"/>
                <a:ea typeface="Tahoma" pitchFamily="34" charset="0"/>
                <a:cs typeface="Tahoma" pitchFamily="34" charset="0"/>
              </a:rPr>
              <a:t>, </a:t>
            </a:r>
            <a:endParaRPr lang="tr-TR" sz="2000" b="1" dirty="0" smtClean="0">
              <a:latin typeface="Tahoma" pitchFamily="34" charset="0"/>
              <a:ea typeface="Tahoma" pitchFamily="34" charset="0"/>
              <a:cs typeface="Tahoma" pitchFamily="34" charset="0"/>
            </a:endParaRPr>
          </a:p>
          <a:p>
            <a:pPr lvl="1">
              <a:buClr>
                <a:srgbClr val="C00000"/>
              </a:buClr>
              <a:buSzPct val="130000"/>
              <a:buFont typeface="Wingdings" pitchFamily="2" charset="2"/>
              <a:buChar char="§"/>
            </a:pPr>
            <a:r>
              <a:rPr lang="en-US" sz="2000" b="1" dirty="0" err="1" smtClean="0">
                <a:latin typeface="Tahoma" pitchFamily="34" charset="0"/>
                <a:ea typeface="Tahoma" pitchFamily="34" charset="0"/>
                <a:cs typeface="Tahoma" pitchFamily="34" charset="0"/>
              </a:rPr>
              <a:t>İşyeri</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Eğitimi</a:t>
            </a:r>
            <a:r>
              <a:rPr lang="en-US" sz="2000" b="1" dirty="0" smtClean="0">
                <a:latin typeface="Tahoma" pitchFamily="34" charset="0"/>
                <a:ea typeface="Tahoma" pitchFamily="34" charset="0"/>
                <a:cs typeface="Tahoma" pitchFamily="34" charset="0"/>
              </a:rPr>
              <a:t> ve </a:t>
            </a:r>
            <a:r>
              <a:rPr lang="en-US" sz="2000" b="1" dirty="0" err="1" smtClean="0">
                <a:latin typeface="Tahoma" pitchFamily="34" charset="0"/>
                <a:ea typeface="Tahoma" pitchFamily="34" charset="0"/>
                <a:cs typeface="Tahoma" pitchFamily="34" charset="0"/>
              </a:rPr>
              <a:t>Uygulaması</a:t>
            </a:r>
            <a:r>
              <a:rPr lang="en-US" sz="2000" b="1" dirty="0" smtClean="0">
                <a:latin typeface="Tahoma" pitchFamily="34" charset="0"/>
                <a:ea typeface="Tahoma" pitchFamily="34" charset="0"/>
                <a:cs typeface="Tahoma" pitchFamily="34" charset="0"/>
              </a:rPr>
              <a:t> </a:t>
            </a:r>
            <a:r>
              <a:rPr lang="en-US" sz="2000" b="1" dirty="0" err="1" smtClean="0">
                <a:solidFill>
                  <a:srgbClr val="CC00FF"/>
                </a:solidFill>
                <a:latin typeface="Tahoma" pitchFamily="34" charset="0"/>
                <a:ea typeface="Tahoma" pitchFamily="34" charset="0"/>
                <a:cs typeface="Tahoma" pitchFamily="34" charset="0"/>
              </a:rPr>
              <a:t>haftalık</a:t>
            </a:r>
            <a:r>
              <a:rPr lang="en-US" sz="2000" b="1" dirty="0" smtClean="0">
                <a:solidFill>
                  <a:srgbClr val="CC00FF"/>
                </a:solidFill>
                <a:latin typeface="Tahoma" pitchFamily="34" charset="0"/>
                <a:ea typeface="Tahoma" pitchFamily="34" charset="0"/>
                <a:cs typeface="Tahoma" pitchFamily="34" charset="0"/>
              </a:rPr>
              <a:t> </a:t>
            </a:r>
            <a:r>
              <a:rPr lang="en-US" sz="2000" b="1" dirty="0" err="1" smtClean="0">
                <a:solidFill>
                  <a:srgbClr val="CC00FF"/>
                </a:solidFill>
                <a:latin typeface="Tahoma" pitchFamily="34" charset="0"/>
                <a:ea typeface="Tahoma" pitchFamily="34" charset="0"/>
                <a:cs typeface="Tahoma" pitchFamily="34" charset="0"/>
              </a:rPr>
              <a:t>çalışma</a:t>
            </a:r>
            <a:r>
              <a:rPr lang="en-US" sz="2000" b="1" dirty="0" smtClean="0">
                <a:solidFill>
                  <a:srgbClr val="CC00FF"/>
                </a:solidFill>
                <a:latin typeface="Tahoma" pitchFamily="34" charset="0"/>
                <a:ea typeface="Tahoma" pitchFamily="34" charset="0"/>
                <a:cs typeface="Tahoma" pitchFamily="34" charset="0"/>
              </a:rPr>
              <a:t> </a:t>
            </a:r>
            <a:r>
              <a:rPr lang="en-US" sz="2000" b="1" dirty="0" err="1" smtClean="0">
                <a:solidFill>
                  <a:srgbClr val="CC00FF"/>
                </a:solidFill>
                <a:latin typeface="Tahoma" pitchFamily="34" charset="0"/>
                <a:ea typeface="Tahoma" pitchFamily="34" charset="0"/>
                <a:cs typeface="Tahoma" pitchFamily="34" charset="0"/>
              </a:rPr>
              <a:t>planı</a:t>
            </a:r>
            <a:r>
              <a:rPr lang="en-US" sz="2000" b="1" dirty="0" smtClean="0">
                <a:latin typeface="Tahoma" pitchFamily="34" charset="0"/>
                <a:ea typeface="Tahoma" pitchFamily="34" charset="0"/>
                <a:cs typeface="Tahoma" pitchFamily="34" charset="0"/>
              </a:rPr>
              <a:t>,</a:t>
            </a:r>
            <a:endParaRPr lang="tr-TR" sz="2000" b="1" dirty="0" smtClean="0">
              <a:latin typeface="Tahoma" pitchFamily="34" charset="0"/>
              <a:ea typeface="Tahoma" pitchFamily="34" charset="0"/>
              <a:cs typeface="Tahoma" pitchFamily="34" charset="0"/>
            </a:endParaRPr>
          </a:p>
          <a:p>
            <a:pPr lvl="1">
              <a:buClr>
                <a:srgbClr val="C00000"/>
              </a:buClr>
              <a:buSzPct val="130000"/>
              <a:buFont typeface="Wingdings" pitchFamily="2" charset="2"/>
              <a:buChar char="§"/>
            </a:pPr>
            <a:r>
              <a:rPr lang="en-US" sz="2000" b="1" dirty="0" err="1" smtClean="0">
                <a:latin typeface="Tahoma" pitchFamily="34" charset="0"/>
                <a:ea typeface="Tahoma" pitchFamily="34" charset="0"/>
                <a:cs typeface="Tahoma" pitchFamily="34" charset="0"/>
              </a:rPr>
              <a:t>öğrenci</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tarafından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hazırlanmış</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imzalı</a:t>
            </a:r>
            <a:r>
              <a:rPr lang="en-US" sz="2000" b="1" dirty="0" smtClean="0">
                <a:latin typeface="Tahoma" pitchFamily="34" charset="0"/>
                <a:ea typeface="Tahoma" pitchFamily="34" charset="0"/>
                <a:cs typeface="Tahoma" pitchFamily="34" charset="0"/>
              </a:rPr>
              <a:t> ve </a:t>
            </a:r>
            <a:r>
              <a:rPr lang="en-US" sz="2000" b="1" dirty="0" err="1" smtClean="0">
                <a:latin typeface="Tahoma" pitchFamily="34" charset="0"/>
                <a:ea typeface="Tahoma" pitchFamily="34" charset="0"/>
                <a:cs typeface="Tahoma" pitchFamily="34" charset="0"/>
              </a:rPr>
              <a:t>onaylı</a:t>
            </a:r>
            <a:r>
              <a:rPr lang="en-US" sz="2000" b="1" dirty="0" smtClean="0">
                <a:latin typeface="Tahoma" pitchFamily="34" charset="0"/>
                <a:ea typeface="Tahoma" pitchFamily="34" charset="0"/>
                <a:cs typeface="Tahoma" pitchFamily="34" charset="0"/>
              </a:rPr>
              <a:t> </a:t>
            </a:r>
            <a:r>
              <a:rPr lang="en-US" sz="2000" b="1" dirty="0" err="1" smtClean="0">
                <a:solidFill>
                  <a:srgbClr val="CC00FF"/>
                </a:solidFill>
                <a:latin typeface="Tahoma" pitchFamily="34" charset="0"/>
                <a:ea typeface="Tahoma" pitchFamily="34" charset="0"/>
                <a:cs typeface="Tahoma" pitchFamily="34" charset="0"/>
              </a:rPr>
              <a:t>haftalık</a:t>
            </a:r>
            <a:r>
              <a:rPr lang="en-US" sz="2000" b="1" dirty="0" smtClean="0">
                <a:solidFill>
                  <a:srgbClr val="CC00FF"/>
                </a:solidFill>
                <a:latin typeface="Tahoma" pitchFamily="34" charset="0"/>
                <a:ea typeface="Tahoma" pitchFamily="34" charset="0"/>
                <a:cs typeface="Tahoma" pitchFamily="34" charset="0"/>
              </a:rPr>
              <a:t> </a:t>
            </a:r>
            <a:r>
              <a:rPr lang="en-US" sz="2000" b="1" dirty="0" err="1" smtClean="0">
                <a:solidFill>
                  <a:srgbClr val="CC00FF"/>
                </a:solidFill>
                <a:latin typeface="Tahoma" pitchFamily="34" charset="0"/>
                <a:ea typeface="Tahoma" pitchFamily="34" charset="0"/>
                <a:cs typeface="Tahoma" pitchFamily="34" charset="0"/>
              </a:rPr>
              <a:t>raporlar</a:t>
            </a:r>
            <a:r>
              <a:rPr lang="en-US" sz="2000" b="1" dirty="0" smtClean="0">
                <a:latin typeface="Tahoma" pitchFamily="34" charset="0"/>
                <a:ea typeface="Tahoma" pitchFamily="34" charset="0"/>
                <a:cs typeface="Tahoma" pitchFamily="34" charset="0"/>
              </a:rPr>
              <a:t>, </a:t>
            </a:r>
            <a:endParaRPr lang="tr-TR" sz="2000" b="1" dirty="0" smtClean="0">
              <a:latin typeface="Tahoma" pitchFamily="34" charset="0"/>
              <a:ea typeface="Tahoma" pitchFamily="34" charset="0"/>
              <a:cs typeface="Tahoma" pitchFamily="34" charset="0"/>
            </a:endParaRPr>
          </a:p>
          <a:p>
            <a:pPr lvl="1">
              <a:buClr>
                <a:srgbClr val="C00000"/>
              </a:buClr>
              <a:buSzPct val="130000"/>
              <a:buFont typeface="Wingdings" pitchFamily="2" charset="2"/>
              <a:buChar char="§"/>
            </a:pPr>
            <a:r>
              <a:rPr lang="en-US" sz="2000" b="1" dirty="0" err="1" smtClean="0">
                <a:latin typeface="Tahoma" pitchFamily="34" charset="0"/>
                <a:ea typeface="Tahoma" pitchFamily="34" charset="0"/>
                <a:cs typeface="Tahoma" pitchFamily="34" charset="0"/>
              </a:rPr>
              <a:t>İşyeri</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Eğitimi</a:t>
            </a:r>
            <a:r>
              <a:rPr lang="en-US" sz="2000" b="1" dirty="0" smtClean="0">
                <a:latin typeface="Tahoma" pitchFamily="34" charset="0"/>
                <a:ea typeface="Tahoma" pitchFamily="34" charset="0"/>
                <a:cs typeface="Tahoma" pitchFamily="34" charset="0"/>
              </a:rPr>
              <a:t> ve </a:t>
            </a:r>
            <a:r>
              <a:rPr lang="en-US" sz="2000" b="1" dirty="0" err="1" smtClean="0">
                <a:latin typeface="Tahoma" pitchFamily="34" charset="0"/>
                <a:ea typeface="Tahoma" pitchFamily="34" charset="0"/>
                <a:cs typeface="Tahoma" pitchFamily="34" charset="0"/>
              </a:rPr>
              <a:t>Uygulaması</a:t>
            </a:r>
            <a:r>
              <a:rPr lang="en-US" sz="2000" b="1" dirty="0" smtClean="0">
                <a:latin typeface="Tahoma" pitchFamily="34" charset="0"/>
                <a:ea typeface="Tahoma" pitchFamily="34" charset="0"/>
                <a:cs typeface="Tahoma" pitchFamily="34" charset="0"/>
              </a:rPr>
              <a:t> </a:t>
            </a:r>
            <a:r>
              <a:rPr lang="en-US" sz="2000" b="1" dirty="0" smtClean="0">
                <a:solidFill>
                  <a:srgbClr val="CC00FF"/>
                </a:solidFill>
                <a:latin typeface="Tahoma" pitchFamily="34" charset="0"/>
                <a:ea typeface="Tahoma" pitchFamily="34" charset="0"/>
                <a:cs typeface="Tahoma" pitchFamily="34" charset="0"/>
              </a:rPr>
              <a:t>Denetim </a:t>
            </a:r>
            <a:r>
              <a:rPr lang="en-US" sz="2000" b="1" dirty="0" err="1" smtClean="0">
                <a:solidFill>
                  <a:srgbClr val="CC00FF"/>
                </a:solidFill>
                <a:latin typeface="Tahoma" pitchFamily="34" charset="0"/>
                <a:ea typeface="Tahoma" pitchFamily="34" charset="0"/>
                <a:cs typeface="Tahoma" pitchFamily="34" charset="0"/>
              </a:rPr>
              <a:t>Formları</a:t>
            </a:r>
            <a:r>
              <a:rPr lang="en-US" sz="2000" b="1" dirty="0" smtClean="0">
                <a:latin typeface="Tahoma" pitchFamily="34" charset="0"/>
                <a:ea typeface="Tahoma" pitchFamily="34" charset="0"/>
                <a:cs typeface="Tahoma" pitchFamily="34" charset="0"/>
              </a:rPr>
              <a:t>, </a:t>
            </a:r>
            <a:endParaRPr lang="tr-TR" sz="2000" b="1" dirty="0" smtClean="0">
              <a:latin typeface="Tahoma" pitchFamily="34" charset="0"/>
              <a:ea typeface="Tahoma" pitchFamily="34" charset="0"/>
              <a:cs typeface="Tahoma" pitchFamily="34" charset="0"/>
            </a:endParaRPr>
          </a:p>
          <a:p>
            <a:pPr lvl="1">
              <a:buClr>
                <a:srgbClr val="C00000"/>
              </a:buClr>
              <a:buSzPct val="130000"/>
              <a:buFont typeface="Wingdings" pitchFamily="2" charset="2"/>
              <a:buChar char="§"/>
            </a:pPr>
            <a:r>
              <a:rPr lang="en-US" sz="2000" b="1" dirty="0" err="1" smtClean="0">
                <a:latin typeface="Tahoma" pitchFamily="34" charset="0"/>
                <a:ea typeface="Tahoma" pitchFamily="34" charset="0"/>
                <a:cs typeface="Tahoma" pitchFamily="34" charset="0"/>
              </a:rPr>
              <a:t>İşyeri</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Eğitimi</a:t>
            </a:r>
            <a:r>
              <a:rPr lang="en-US" sz="2000" b="1" dirty="0" smtClean="0">
                <a:latin typeface="Tahoma" pitchFamily="34" charset="0"/>
                <a:ea typeface="Tahoma" pitchFamily="34" charset="0"/>
                <a:cs typeface="Tahoma" pitchFamily="34" charset="0"/>
              </a:rPr>
              <a:t> ve </a:t>
            </a:r>
            <a:r>
              <a:rPr lang="en-US" sz="2000" b="1" dirty="0" err="1" smtClean="0">
                <a:latin typeface="Tahoma" pitchFamily="34" charset="0"/>
                <a:ea typeface="Tahoma" pitchFamily="34" charset="0"/>
                <a:cs typeface="Tahoma" pitchFamily="34" charset="0"/>
              </a:rPr>
              <a:t>Uygulaması</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Yetkilisi</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tarafından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kapalı</a:t>
            </a:r>
            <a:r>
              <a:rPr lang="en-US" sz="2000" b="1" dirty="0" smtClean="0">
                <a:latin typeface="Tahoma" pitchFamily="34" charset="0"/>
                <a:ea typeface="Tahoma" pitchFamily="34" charset="0"/>
                <a:cs typeface="Tahoma" pitchFamily="34" charset="0"/>
              </a:rPr>
              <a:t> zarf </a:t>
            </a:r>
            <a:r>
              <a:rPr lang="en-US" sz="2000" b="1" dirty="0" err="1" smtClean="0">
                <a:latin typeface="Tahoma" pitchFamily="34" charset="0"/>
                <a:ea typeface="Tahoma" pitchFamily="34" charset="0"/>
                <a:cs typeface="Tahoma" pitchFamily="34" charset="0"/>
              </a:rPr>
              <a:t>içerisinde</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yer</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alan</a:t>
            </a:r>
            <a:r>
              <a:rPr lang="en-US" sz="2000" b="1" dirty="0" smtClean="0">
                <a:latin typeface="Tahoma" pitchFamily="34" charset="0"/>
                <a:ea typeface="Tahoma" pitchFamily="34" charset="0"/>
                <a:cs typeface="Tahoma" pitchFamily="34" charset="0"/>
              </a:rPr>
              <a:t> </a:t>
            </a:r>
            <a:r>
              <a:rPr lang="en-US" sz="2000" b="1" dirty="0" err="1" smtClean="0">
                <a:solidFill>
                  <a:srgbClr val="CC00FF"/>
                </a:solidFill>
                <a:latin typeface="Tahoma" pitchFamily="34" charset="0"/>
                <a:ea typeface="Tahoma" pitchFamily="34" charset="0"/>
                <a:cs typeface="Tahoma" pitchFamily="34" charset="0"/>
              </a:rPr>
              <a:t>Dönem</a:t>
            </a:r>
            <a:r>
              <a:rPr lang="en-US" sz="2000" b="1" dirty="0" smtClean="0">
                <a:solidFill>
                  <a:srgbClr val="CC00FF"/>
                </a:solidFill>
                <a:latin typeface="Tahoma" pitchFamily="34" charset="0"/>
                <a:ea typeface="Tahoma" pitchFamily="34" charset="0"/>
                <a:cs typeface="Tahoma" pitchFamily="34" charset="0"/>
              </a:rPr>
              <a:t> </a:t>
            </a:r>
            <a:r>
              <a:rPr lang="en-US" sz="2000" b="1" dirty="0" err="1" smtClean="0">
                <a:solidFill>
                  <a:srgbClr val="CC00FF"/>
                </a:solidFill>
                <a:latin typeface="Tahoma" pitchFamily="34" charset="0"/>
                <a:ea typeface="Tahoma" pitchFamily="34" charset="0"/>
                <a:cs typeface="Tahoma" pitchFamily="34" charset="0"/>
              </a:rPr>
              <a:t>Sonu</a:t>
            </a:r>
            <a:r>
              <a:rPr lang="en-US" sz="2000" b="1" dirty="0" smtClean="0">
                <a:solidFill>
                  <a:srgbClr val="CC00FF"/>
                </a:solidFill>
                <a:latin typeface="Tahoma" pitchFamily="34" charset="0"/>
                <a:ea typeface="Tahoma" pitchFamily="34" charset="0"/>
                <a:cs typeface="Tahoma" pitchFamily="34" charset="0"/>
              </a:rPr>
              <a:t> </a:t>
            </a:r>
            <a:r>
              <a:rPr lang="en-US" sz="2000" b="1" dirty="0" err="1" smtClean="0">
                <a:solidFill>
                  <a:srgbClr val="CC00FF"/>
                </a:solidFill>
                <a:latin typeface="Tahoma" pitchFamily="34" charset="0"/>
                <a:ea typeface="Tahoma" pitchFamily="34" charset="0"/>
                <a:cs typeface="Tahoma" pitchFamily="34" charset="0"/>
              </a:rPr>
              <a:t>Değerlendirme</a:t>
            </a:r>
            <a:r>
              <a:rPr lang="en-US" sz="2000" b="1" dirty="0" smtClean="0">
                <a:solidFill>
                  <a:srgbClr val="CC00FF"/>
                </a:solidFill>
                <a:latin typeface="Tahoma" pitchFamily="34" charset="0"/>
                <a:ea typeface="Tahoma" pitchFamily="34" charset="0"/>
                <a:cs typeface="Tahoma" pitchFamily="34" charset="0"/>
              </a:rPr>
              <a:t> </a:t>
            </a:r>
            <a:r>
              <a:rPr lang="en-US" sz="2000" b="1" dirty="0" err="1" smtClean="0">
                <a:solidFill>
                  <a:srgbClr val="CC00FF"/>
                </a:solidFill>
                <a:latin typeface="Tahoma" pitchFamily="34" charset="0"/>
                <a:ea typeface="Tahoma" pitchFamily="34" charset="0"/>
                <a:cs typeface="Tahoma" pitchFamily="34" charset="0"/>
              </a:rPr>
              <a:t>Formu</a:t>
            </a:r>
            <a:r>
              <a:rPr lang="en-US" sz="2000" b="1" dirty="0" err="1" smtClean="0">
                <a:latin typeface="Tahoma" pitchFamily="34" charset="0"/>
                <a:ea typeface="Tahoma" pitchFamily="34" charset="0"/>
                <a:cs typeface="Tahoma" pitchFamily="34" charset="0"/>
              </a:rPr>
              <a:t>ndan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oluşur</a:t>
            </a:r>
            <a:r>
              <a:rPr lang="en-US" sz="2000" b="1" dirty="0" smtClean="0">
                <a:latin typeface="Tahoma" pitchFamily="34" charset="0"/>
                <a:ea typeface="Tahoma" pitchFamily="34" charset="0"/>
                <a:cs typeface="Tahoma" pitchFamily="34" charset="0"/>
              </a:rPr>
              <a:t>. </a:t>
            </a:r>
            <a:endParaRPr lang="tr-TR" sz="2000" b="1" dirty="0" smtClean="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40174064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71472" y="357166"/>
            <a:ext cx="8429684" cy="3477875"/>
          </a:xfrm>
          <a:prstGeom prst="rect">
            <a:avLst/>
          </a:prstGeom>
        </p:spPr>
        <p:txBody>
          <a:bodyPr wrap="square">
            <a:spAutoFit/>
          </a:bodyPr>
          <a:lstStyle/>
          <a:p>
            <a:pPr>
              <a:buClr>
                <a:srgbClr val="C00000"/>
              </a:buClr>
              <a:buSzPct val="130000"/>
            </a:pPr>
            <a:r>
              <a:rPr lang="en-US" sz="2000" b="1" dirty="0" err="1" smtClean="0">
                <a:solidFill>
                  <a:srgbClr val="C00000"/>
                </a:solidFill>
                <a:latin typeface="Tahoma" pitchFamily="34" charset="0"/>
                <a:ea typeface="Tahoma" pitchFamily="34" charset="0"/>
                <a:cs typeface="Tahoma" pitchFamily="34" charset="0"/>
              </a:rPr>
              <a:t>İşyeri</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Eğitimi</a:t>
            </a:r>
            <a:r>
              <a:rPr lang="en-US" sz="2000" b="1" dirty="0" smtClean="0">
                <a:solidFill>
                  <a:srgbClr val="C00000"/>
                </a:solidFill>
                <a:latin typeface="Tahoma" pitchFamily="34" charset="0"/>
                <a:ea typeface="Tahoma" pitchFamily="34" charset="0"/>
                <a:cs typeface="Tahoma" pitchFamily="34" charset="0"/>
              </a:rPr>
              <a:t> ve </a:t>
            </a:r>
            <a:r>
              <a:rPr lang="en-US" sz="2000" b="1" dirty="0" err="1" smtClean="0">
                <a:solidFill>
                  <a:srgbClr val="C00000"/>
                </a:solidFill>
                <a:latin typeface="Tahoma" pitchFamily="34" charset="0"/>
                <a:ea typeface="Tahoma" pitchFamily="34" charset="0"/>
                <a:cs typeface="Tahoma" pitchFamily="34" charset="0"/>
              </a:rPr>
              <a:t>Uygulaması</a:t>
            </a:r>
            <a:r>
              <a:rPr lang="tr-TR"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Dosyası</a:t>
            </a:r>
            <a:r>
              <a:rPr lang="tr-TR" sz="2000" b="1" dirty="0" smtClean="0">
                <a:solidFill>
                  <a:srgbClr val="C00000"/>
                </a:solidFill>
                <a:latin typeface="Tahoma" pitchFamily="34" charset="0"/>
                <a:ea typeface="Tahoma" pitchFamily="34" charset="0"/>
                <a:cs typeface="Tahoma" pitchFamily="34" charset="0"/>
              </a:rPr>
              <a:t> (dvm.)</a:t>
            </a:r>
            <a:endParaRPr lang="en-US" sz="2000" b="1" dirty="0" smtClean="0">
              <a:solidFill>
                <a:srgbClr val="C00000"/>
              </a:solidFill>
              <a:latin typeface="Tahoma" pitchFamily="34" charset="0"/>
              <a:ea typeface="Tahoma" pitchFamily="34" charset="0"/>
              <a:cs typeface="Tahoma" pitchFamily="34" charset="0"/>
            </a:endParaRPr>
          </a:p>
          <a:p>
            <a:pPr>
              <a:buClr>
                <a:srgbClr val="C00000"/>
              </a:buClr>
              <a:buSzPct val="130000"/>
              <a:buFont typeface="Wingdings" pitchFamily="2" charset="2"/>
              <a:buChar char="§"/>
            </a:pPr>
            <a:r>
              <a:rPr lang="en-US" sz="2000" b="1" dirty="0" err="1" smtClean="0">
                <a:latin typeface="Tahoma" pitchFamily="34" charset="0"/>
                <a:ea typeface="Tahoma" pitchFamily="34" charset="0"/>
                <a:cs typeface="Tahoma" pitchFamily="34" charset="0"/>
              </a:rPr>
              <a:t>Dosya</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eğitim</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süresince</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İşyeri</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Eğitimi</a:t>
            </a:r>
            <a:r>
              <a:rPr lang="en-US" sz="2000" b="1" dirty="0" smtClean="0">
                <a:latin typeface="Tahoma" pitchFamily="34" charset="0"/>
                <a:ea typeface="Tahoma" pitchFamily="34" charset="0"/>
                <a:cs typeface="Tahoma" pitchFamily="34" charset="0"/>
              </a:rPr>
              <a:t> ve </a:t>
            </a:r>
            <a:r>
              <a:rPr lang="en-US" sz="2000" b="1" dirty="0" err="1" smtClean="0">
                <a:latin typeface="Tahoma" pitchFamily="34" charset="0"/>
                <a:ea typeface="Tahoma" pitchFamily="34" charset="0"/>
                <a:cs typeface="Tahoma" pitchFamily="34" charset="0"/>
              </a:rPr>
              <a:t>Uygulaması</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Yetkilisinde</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bulunur</a:t>
            </a:r>
            <a:r>
              <a:rPr lang="en-US" sz="2000" b="1" dirty="0" smtClean="0">
                <a:latin typeface="Tahoma" pitchFamily="34" charset="0"/>
                <a:ea typeface="Tahoma" pitchFamily="34" charset="0"/>
                <a:cs typeface="Tahoma" pitchFamily="34" charset="0"/>
              </a:rPr>
              <a:t> ve </a:t>
            </a:r>
            <a:r>
              <a:rPr lang="en-US" sz="2000" b="1" dirty="0" err="1" smtClean="0">
                <a:latin typeface="Tahoma" pitchFamily="34" charset="0"/>
                <a:ea typeface="Tahoma" pitchFamily="34" charset="0"/>
                <a:cs typeface="Tahoma" pitchFamily="34" charset="0"/>
              </a:rPr>
              <a:t>işyeri</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eğitimi</a:t>
            </a:r>
            <a:r>
              <a:rPr lang="en-US" sz="2000" b="1" dirty="0" smtClean="0">
                <a:latin typeface="Tahoma" pitchFamily="34" charset="0"/>
                <a:ea typeface="Tahoma" pitchFamily="34" charset="0"/>
                <a:cs typeface="Tahoma" pitchFamily="34" charset="0"/>
              </a:rPr>
              <a:t> ve </a:t>
            </a:r>
            <a:r>
              <a:rPr lang="en-US" sz="2000" b="1" dirty="0" err="1" smtClean="0">
                <a:latin typeface="Tahoma" pitchFamily="34" charset="0"/>
                <a:ea typeface="Tahoma" pitchFamily="34" charset="0"/>
                <a:cs typeface="Tahoma" pitchFamily="34" charset="0"/>
              </a:rPr>
              <a:t>uygulaması</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sonunda</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değerlendirme</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amacıyla</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Meslek</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Yüksekokulu-Sanayi</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Koordinatörüne</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teslim</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edilir</a:t>
            </a:r>
            <a:r>
              <a:rPr lang="en-US" sz="2000" b="1" dirty="0" smtClean="0">
                <a:latin typeface="Tahoma" pitchFamily="34" charset="0"/>
                <a:ea typeface="Tahoma" pitchFamily="34" charset="0"/>
                <a:cs typeface="Tahoma" pitchFamily="34" charset="0"/>
              </a:rPr>
              <a:t>. </a:t>
            </a:r>
            <a:r>
              <a:rPr lang="en-US" sz="2000" b="1" dirty="0" smtClean="0">
                <a:latin typeface="Tahoma" pitchFamily="34" charset="0"/>
                <a:ea typeface="Tahoma" pitchFamily="34" charset="0"/>
                <a:cs typeface="Tahoma" pitchFamily="34" charset="0"/>
              </a:rPr>
              <a:t> </a:t>
            </a:r>
          </a:p>
          <a:p>
            <a:pPr>
              <a:buClr>
                <a:srgbClr val="C00000"/>
              </a:buClr>
              <a:buSzPct val="130000"/>
              <a:buFont typeface="Wingdings" pitchFamily="2" charset="2"/>
              <a:buChar char="§"/>
            </a:pPr>
            <a:r>
              <a:rPr lang="en-US" sz="2000" b="1" dirty="0" err="1" smtClean="0">
                <a:latin typeface="Tahoma" pitchFamily="34" charset="0"/>
                <a:ea typeface="Tahoma" pitchFamily="34" charset="0"/>
                <a:cs typeface="Tahoma" pitchFamily="34" charset="0"/>
              </a:rPr>
              <a:t>Öğrenciler</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İşyeri</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Eğitimi</a:t>
            </a:r>
            <a:r>
              <a:rPr lang="en-US" sz="2000" b="1" dirty="0" smtClean="0">
                <a:latin typeface="Tahoma" pitchFamily="34" charset="0"/>
                <a:ea typeface="Tahoma" pitchFamily="34" charset="0"/>
                <a:cs typeface="Tahoma" pitchFamily="34" charset="0"/>
              </a:rPr>
              <a:t> ve </a:t>
            </a:r>
            <a:r>
              <a:rPr lang="en-US" sz="2000" b="1" dirty="0" err="1" smtClean="0">
                <a:latin typeface="Tahoma" pitchFamily="34" charset="0"/>
                <a:ea typeface="Tahoma" pitchFamily="34" charset="0"/>
                <a:cs typeface="Tahoma" pitchFamily="34" charset="0"/>
              </a:rPr>
              <a:t>Uygulaması</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Dosyalarını</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işyeri</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eğitimi</a:t>
            </a:r>
            <a:r>
              <a:rPr lang="en-US" sz="2000" b="1" dirty="0" smtClean="0">
                <a:latin typeface="Tahoma" pitchFamily="34" charset="0"/>
                <a:ea typeface="Tahoma" pitchFamily="34" charset="0"/>
                <a:cs typeface="Tahoma" pitchFamily="34" charset="0"/>
              </a:rPr>
              <a:t> ve </a:t>
            </a:r>
            <a:r>
              <a:rPr lang="en-US" sz="2000" b="1" dirty="0" err="1" smtClean="0">
                <a:latin typeface="Tahoma" pitchFamily="34" charset="0"/>
                <a:ea typeface="Tahoma" pitchFamily="34" charset="0"/>
                <a:cs typeface="Tahoma" pitchFamily="34" charset="0"/>
              </a:rPr>
              <a:t>uygulamasının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bitiş</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tarihinden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itibaren</a:t>
            </a:r>
            <a:r>
              <a:rPr lang="en-US" sz="2000" b="1" dirty="0" smtClean="0">
                <a:latin typeface="Tahoma" pitchFamily="34" charset="0"/>
                <a:ea typeface="Tahoma" pitchFamily="34" charset="0"/>
                <a:cs typeface="Tahoma" pitchFamily="34" charset="0"/>
              </a:rPr>
              <a:t> en </a:t>
            </a:r>
            <a:r>
              <a:rPr lang="en-US" sz="2000" b="1" dirty="0" err="1" smtClean="0">
                <a:latin typeface="Tahoma" pitchFamily="34" charset="0"/>
                <a:ea typeface="Tahoma" pitchFamily="34" charset="0"/>
                <a:cs typeface="Tahoma" pitchFamily="34" charset="0"/>
              </a:rPr>
              <a:t>geç</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beş</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gün</a:t>
            </a:r>
            <a:r>
              <a:rPr lang="tr-TR"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içerisinde</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Meslek</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Yüksekokulu-Sanayi</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Koordinatörlüğüne</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teslim</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eder</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veya</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iadeli-taahhütlü</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posta</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yoluyla</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gönderir</a:t>
            </a:r>
            <a:r>
              <a:rPr lang="en-US" sz="2000" b="1" dirty="0" smtClean="0">
                <a:latin typeface="Tahoma" pitchFamily="34" charset="0"/>
                <a:ea typeface="Tahoma" pitchFamily="34" charset="0"/>
                <a:cs typeface="Tahoma" pitchFamily="34" charset="0"/>
              </a:rPr>
              <a:t>. </a:t>
            </a:r>
            <a:endParaRPr lang="tr-TR" sz="2000" b="1" dirty="0" smtClean="0">
              <a:latin typeface="Tahoma" pitchFamily="34" charset="0"/>
              <a:ea typeface="Tahoma" pitchFamily="34" charset="0"/>
              <a:cs typeface="Tahoma" pitchFamily="34" charset="0"/>
            </a:endParaRPr>
          </a:p>
          <a:p>
            <a:pPr>
              <a:buClr>
                <a:srgbClr val="C00000"/>
              </a:buClr>
              <a:buSzPct val="130000"/>
              <a:buFont typeface="Wingdings" pitchFamily="2" charset="2"/>
              <a:buChar char="§"/>
            </a:pPr>
            <a:r>
              <a:rPr lang="en-US" sz="2000" b="1" dirty="0" err="1" smtClean="0">
                <a:latin typeface="Tahoma" pitchFamily="34" charset="0"/>
                <a:ea typeface="Tahoma" pitchFamily="34" charset="0"/>
                <a:cs typeface="Tahoma" pitchFamily="34" charset="0"/>
              </a:rPr>
              <a:t>Süresi</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içerisinde</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dosyası</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teslim</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edilmeyen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işyeri</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eğitimi</a:t>
            </a:r>
            <a:r>
              <a:rPr lang="en-US" sz="2000" b="1" dirty="0" smtClean="0">
                <a:latin typeface="Tahoma" pitchFamily="34" charset="0"/>
                <a:ea typeface="Tahoma" pitchFamily="34" charset="0"/>
                <a:cs typeface="Tahoma" pitchFamily="34" charset="0"/>
              </a:rPr>
              <a:t> ve </a:t>
            </a:r>
            <a:r>
              <a:rPr lang="en-US" sz="2000" b="1" dirty="0" err="1" smtClean="0">
                <a:latin typeface="Tahoma" pitchFamily="34" charset="0"/>
                <a:ea typeface="Tahoma" pitchFamily="34" charset="0"/>
                <a:cs typeface="Tahoma" pitchFamily="34" charset="0"/>
              </a:rPr>
              <a:t>uygulaması</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geçersiz</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sayılır</a:t>
            </a:r>
            <a:r>
              <a:rPr lang="en-US" sz="2000" b="1" dirty="0" smtClean="0">
                <a:latin typeface="Tahoma" pitchFamily="34" charset="0"/>
                <a:ea typeface="Tahoma" pitchFamily="34" charset="0"/>
                <a:cs typeface="Tahoma" pitchFamily="34" charset="0"/>
              </a:rPr>
              <a:t>.</a:t>
            </a:r>
            <a:endParaRPr lang="tr-TR" sz="2000" b="1" dirty="0" smtClean="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4017406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71472" y="357166"/>
            <a:ext cx="8429684" cy="5478423"/>
          </a:xfrm>
          <a:prstGeom prst="rect">
            <a:avLst/>
          </a:prstGeom>
        </p:spPr>
        <p:txBody>
          <a:bodyPr wrap="square">
            <a:spAutoFit/>
          </a:bodyPr>
          <a:lstStyle/>
          <a:p>
            <a:pPr>
              <a:buClr>
                <a:srgbClr val="C00000"/>
              </a:buClr>
              <a:buSzPct val="130000"/>
            </a:pPr>
            <a:r>
              <a:rPr lang="en-US" sz="2000" b="1" dirty="0" err="1" smtClean="0">
                <a:solidFill>
                  <a:srgbClr val="C00000"/>
                </a:solidFill>
                <a:latin typeface="Tahoma" pitchFamily="34" charset="0"/>
                <a:ea typeface="Tahoma" pitchFamily="34" charset="0"/>
                <a:cs typeface="Tahoma" pitchFamily="34" charset="0"/>
              </a:rPr>
              <a:t>Hastalık</a:t>
            </a:r>
            <a:r>
              <a:rPr lang="en-US" sz="2000" b="1" dirty="0" smtClean="0">
                <a:solidFill>
                  <a:srgbClr val="C00000"/>
                </a:solidFill>
                <a:latin typeface="Tahoma" pitchFamily="34" charset="0"/>
                <a:ea typeface="Tahoma" pitchFamily="34" charset="0"/>
                <a:cs typeface="Tahoma" pitchFamily="34" charset="0"/>
              </a:rPr>
              <a:t> ve </a:t>
            </a:r>
            <a:r>
              <a:rPr lang="en-US" sz="2000" b="1" dirty="0" err="1" smtClean="0">
                <a:solidFill>
                  <a:srgbClr val="C00000"/>
                </a:solidFill>
                <a:latin typeface="Tahoma" pitchFamily="34" charset="0"/>
                <a:ea typeface="Tahoma" pitchFamily="34" charset="0"/>
                <a:cs typeface="Tahoma" pitchFamily="34" charset="0"/>
              </a:rPr>
              <a:t>Kaza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Halleri</a:t>
            </a:r>
            <a:endParaRPr lang="en-US" sz="2000" b="1" dirty="0" smtClean="0">
              <a:solidFill>
                <a:srgbClr val="C00000"/>
              </a:solidFill>
              <a:latin typeface="Tahoma" pitchFamily="34" charset="0"/>
              <a:ea typeface="Tahoma" pitchFamily="34" charset="0"/>
              <a:cs typeface="Tahoma" pitchFamily="34" charset="0"/>
            </a:endParaRPr>
          </a:p>
          <a:p>
            <a:pPr>
              <a:buClr>
                <a:srgbClr val="C00000"/>
              </a:buClr>
              <a:buSzPct val="130000"/>
              <a:buFont typeface="Wingdings" pitchFamily="2" charset="2"/>
              <a:buChar char="§"/>
            </a:pPr>
            <a:r>
              <a:rPr lang="en-US" sz="2000" b="1" dirty="0" err="1" smtClean="0">
                <a:latin typeface="Tahoma" pitchFamily="34" charset="0"/>
                <a:ea typeface="Tahoma" pitchFamily="34" charset="0"/>
                <a:cs typeface="Tahoma" pitchFamily="34" charset="0"/>
              </a:rPr>
              <a:t>İşyeri</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eğitimi</a:t>
            </a:r>
            <a:r>
              <a:rPr lang="en-US" sz="2000" b="1" dirty="0" smtClean="0">
                <a:latin typeface="Tahoma" pitchFamily="34" charset="0"/>
                <a:ea typeface="Tahoma" pitchFamily="34" charset="0"/>
                <a:cs typeface="Tahoma" pitchFamily="34" charset="0"/>
              </a:rPr>
              <a:t> ve </a:t>
            </a:r>
            <a:r>
              <a:rPr lang="en-US" sz="2000" b="1" dirty="0" err="1" smtClean="0">
                <a:latin typeface="Tahoma" pitchFamily="34" charset="0"/>
                <a:ea typeface="Tahoma" pitchFamily="34" charset="0"/>
                <a:cs typeface="Tahoma" pitchFamily="34" charset="0"/>
              </a:rPr>
              <a:t>uygulaması</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sırasında</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hastalanan</a:t>
            </a:r>
            <a:r>
              <a:rPr lang="en-US" sz="2000" b="1" dirty="0" smtClean="0">
                <a:latin typeface="Tahoma" pitchFamily="34" charset="0"/>
                <a:ea typeface="Tahoma" pitchFamily="34" charset="0"/>
                <a:cs typeface="Tahoma" pitchFamily="34" charset="0"/>
              </a:rPr>
              <a:t> ve </a:t>
            </a:r>
            <a:r>
              <a:rPr lang="en-US" sz="2000" b="1" dirty="0" err="1" smtClean="0">
                <a:latin typeface="Tahoma" pitchFamily="34" charset="0"/>
                <a:ea typeface="Tahoma" pitchFamily="34" charset="0"/>
                <a:cs typeface="Tahoma" pitchFamily="34" charset="0"/>
              </a:rPr>
              <a:t>resmi</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kurumlarca</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belgelenmek</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üzere</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hastalığı</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yedi</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günden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fazla</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süren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veya</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herhangi</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bir</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kazaya</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uğrayan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öğrencinin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sağlık</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raporu</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işyeri</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tarafından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aynı</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gün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içinde</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Meslek</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Yüksekokulu-Sanayi</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Koordinatörüne</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bildirilir</a:t>
            </a:r>
            <a:r>
              <a:rPr lang="en-US" sz="2000" b="1" dirty="0" smtClean="0">
                <a:latin typeface="Tahoma" pitchFamily="34" charset="0"/>
                <a:ea typeface="Tahoma" pitchFamily="34" charset="0"/>
                <a:cs typeface="Tahoma" pitchFamily="34" charset="0"/>
              </a:rPr>
              <a:t>. </a:t>
            </a:r>
            <a:endParaRPr lang="tr-TR" sz="2000" b="1" dirty="0" smtClean="0">
              <a:latin typeface="Tahoma" pitchFamily="34" charset="0"/>
              <a:ea typeface="Tahoma" pitchFamily="34" charset="0"/>
              <a:cs typeface="Tahoma" pitchFamily="34" charset="0"/>
            </a:endParaRPr>
          </a:p>
          <a:p>
            <a:pPr>
              <a:buClr>
                <a:srgbClr val="C00000"/>
              </a:buClr>
              <a:buSzPct val="130000"/>
              <a:buFont typeface="Wingdings" pitchFamily="2" charset="2"/>
              <a:buChar char="§"/>
            </a:pPr>
            <a:endParaRPr lang="tr-TR" sz="2000" b="1" dirty="0" smtClean="0">
              <a:latin typeface="Tahoma" pitchFamily="34" charset="0"/>
              <a:ea typeface="Tahoma" pitchFamily="34" charset="0"/>
              <a:cs typeface="Tahoma" pitchFamily="34" charset="0"/>
            </a:endParaRPr>
          </a:p>
          <a:p>
            <a:pPr>
              <a:buClr>
                <a:srgbClr val="C00000"/>
              </a:buClr>
              <a:buSzPct val="130000"/>
            </a:pPr>
            <a:r>
              <a:rPr lang="tr-TR" sz="2000" b="1" dirty="0" smtClean="0">
                <a:solidFill>
                  <a:srgbClr val="C00000"/>
                </a:solidFill>
                <a:latin typeface="Tahoma" pitchFamily="34" charset="0"/>
                <a:ea typeface="Tahoma" pitchFamily="34" charset="0"/>
                <a:cs typeface="Tahoma" pitchFamily="34" charset="0"/>
              </a:rPr>
              <a:t>Gece Çalışması</a:t>
            </a:r>
          </a:p>
          <a:p>
            <a:pPr>
              <a:buClr>
                <a:srgbClr val="C00000"/>
              </a:buClr>
              <a:buSzPct val="130000"/>
              <a:buFont typeface="Wingdings" pitchFamily="2" charset="2"/>
              <a:buChar char="§"/>
            </a:pPr>
            <a:r>
              <a:rPr lang="tr-TR" sz="2000" b="1" dirty="0" smtClean="0">
                <a:latin typeface="Tahoma" pitchFamily="34" charset="0"/>
                <a:ea typeface="Tahoma" pitchFamily="34" charset="0"/>
                <a:cs typeface="Tahoma" pitchFamily="34" charset="0"/>
              </a:rPr>
              <a:t>Öğrenciler </a:t>
            </a:r>
            <a:r>
              <a:rPr lang="tr-TR" sz="2000" b="1" dirty="0" smtClean="0">
                <a:latin typeface="Tahoma" pitchFamily="34" charset="0"/>
                <a:ea typeface="Tahoma" pitchFamily="34" charset="0"/>
                <a:cs typeface="Tahoma" pitchFamily="34" charset="0"/>
              </a:rPr>
              <a:t>Sosyal Güvenlik Kurumuna kayıtlı olarak devamlı statüde gündüz çalışmak zorundadır. </a:t>
            </a:r>
            <a:endParaRPr lang="tr-TR" sz="2000" b="1" dirty="0" smtClean="0">
              <a:latin typeface="Tahoma" pitchFamily="34" charset="0"/>
              <a:ea typeface="Tahoma" pitchFamily="34" charset="0"/>
              <a:cs typeface="Tahoma" pitchFamily="34" charset="0"/>
            </a:endParaRPr>
          </a:p>
          <a:p>
            <a:pPr>
              <a:buClr>
                <a:srgbClr val="C00000"/>
              </a:buClr>
              <a:buSzPct val="130000"/>
              <a:buFont typeface="Wingdings" pitchFamily="2" charset="2"/>
              <a:buChar char="§"/>
            </a:pPr>
            <a:r>
              <a:rPr lang="tr-TR" sz="2000" b="1" dirty="0" smtClean="0">
                <a:latin typeface="Tahoma" pitchFamily="34" charset="0"/>
                <a:ea typeface="Tahoma" pitchFamily="34" charset="0"/>
                <a:cs typeface="Tahoma" pitchFamily="34" charset="0"/>
              </a:rPr>
              <a:t>İşyerlerinin </a:t>
            </a:r>
            <a:r>
              <a:rPr lang="tr-TR" sz="2000" b="1" dirty="0" smtClean="0">
                <a:latin typeface="Tahoma" pitchFamily="34" charset="0"/>
                <a:ea typeface="Tahoma" pitchFamily="34" charset="0"/>
                <a:cs typeface="Tahoma" pitchFamily="34" charset="0"/>
              </a:rPr>
              <a:t>üretim planı nedeniyle düzenlenecek gece vardiyası çalışmalarına katılamazlar. </a:t>
            </a:r>
            <a:endParaRPr lang="tr-TR" sz="2000" b="1" dirty="0" smtClean="0">
              <a:latin typeface="Tahoma" pitchFamily="34" charset="0"/>
              <a:ea typeface="Tahoma" pitchFamily="34" charset="0"/>
              <a:cs typeface="Tahoma" pitchFamily="34" charset="0"/>
            </a:endParaRPr>
          </a:p>
          <a:p>
            <a:pPr>
              <a:buClr>
                <a:srgbClr val="C00000"/>
              </a:buClr>
              <a:buSzPct val="130000"/>
              <a:buFont typeface="Wingdings" pitchFamily="2" charset="2"/>
              <a:buChar char="§"/>
            </a:pPr>
            <a:r>
              <a:rPr lang="tr-TR" sz="2000" b="1" dirty="0" smtClean="0">
                <a:latin typeface="Tahoma" pitchFamily="34" charset="0"/>
                <a:ea typeface="Tahoma" pitchFamily="34" charset="0"/>
                <a:cs typeface="Tahoma" pitchFamily="34" charset="0"/>
              </a:rPr>
              <a:t>Gece </a:t>
            </a:r>
            <a:r>
              <a:rPr lang="tr-TR" sz="2000" b="1" dirty="0" smtClean="0">
                <a:latin typeface="Tahoma" pitchFamily="34" charset="0"/>
                <a:ea typeface="Tahoma" pitchFamily="34" charset="0"/>
                <a:cs typeface="Tahoma" pitchFamily="34" charset="0"/>
              </a:rPr>
              <a:t>vardiyası çalışmalarına katılan öğrencilerin yasal sorumluluğu öğrenci ve işyerine aittir. </a:t>
            </a:r>
            <a:endParaRPr lang="tr-TR" sz="2000" b="1" dirty="0" smtClean="0">
              <a:latin typeface="Tahoma" pitchFamily="34" charset="0"/>
              <a:ea typeface="Tahoma" pitchFamily="34" charset="0"/>
              <a:cs typeface="Tahoma" pitchFamily="34" charset="0"/>
            </a:endParaRPr>
          </a:p>
          <a:p>
            <a:pPr>
              <a:buClr>
                <a:srgbClr val="C00000"/>
              </a:buClr>
              <a:buSzPct val="130000"/>
              <a:buFont typeface="Wingdings" pitchFamily="2" charset="2"/>
              <a:buChar char="§"/>
            </a:pPr>
            <a:r>
              <a:rPr lang="tr-TR" sz="2000" b="1" dirty="0" smtClean="0">
                <a:latin typeface="Tahoma" pitchFamily="34" charset="0"/>
                <a:ea typeface="Tahoma" pitchFamily="34" charset="0"/>
                <a:cs typeface="Tahoma" pitchFamily="34" charset="0"/>
              </a:rPr>
              <a:t>Öğrenciler </a:t>
            </a:r>
            <a:r>
              <a:rPr lang="tr-TR" sz="2000" b="1" dirty="0" smtClean="0">
                <a:latin typeface="Tahoma" pitchFamily="34" charset="0"/>
                <a:ea typeface="Tahoma" pitchFamily="34" charset="0"/>
                <a:cs typeface="Tahoma" pitchFamily="34" charset="0"/>
              </a:rPr>
              <a:t>günde </a:t>
            </a:r>
            <a:r>
              <a:rPr lang="tr-TR" sz="2000" b="1" dirty="0" smtClean="0">
                <a:solidFill>
                  <a:srgbClr val="CC00FF"/>
                </a:solidFill>
                <a:latin typeface="Tahoma" pitchFamily="34" charset="0"/>
                <a:ea typeface="Tahoma" pitchFamily="34" charset="0"/>
                <a:cs typeface="Tahoma" pitchFamily="34" charset="0"/>
              </a:rPr>
              <a:t>sekiz saat</a:t>
            </a:r>
            <a:r>
              <a:rPr lang="tr-TR" sz="2000" b="1" dirty="0" smtClean="0">
                <a:latin typeface="Tahoma" pitchFamily="34" charset="0"/>
                <a:ea typeface="Tahoma" pitchFamily="34" charset="0"/>
                <a:cs typeface="Tahoma" pitchFamily="34" charset="0"/>
              </a:rPr>
              <a:t>ten </a:t>
            </a:r>
            <a:r>
              <a:rPr lang="tr-TR" sz="2000" b="1" dirty="0" smtClean="0">
                <a:latin typeface="Tahoma" pitchFamily="34" charset="0"/>
                <a:ea typeface="Tahoma" pitchFamily="34" charset="0"/>
                <a:cs typeface="Tahoma" pitchFamily="34" charset="0"/>
              </a:rPr>
              <a:t>fazla çalıştırılamazlar.</a:t>
            </a:r>
          </a:p>
          <a:p>
            <a:pPr>
              <a:buClr>
                <a:srgbClr val="C00000"/>
              </a:buClr>
              <a:buSzPct val="130000"/>
              <a:buFont typeface="Wingdings" pitchFamily="2" charset="2"/>
              <a:buChar char="§"/>
            </a:pPr>
            <a:endParaRPr lang="tr-TR" sz="2000" b="1" dirty="0" smtClean="0">
              <a:latin typeface="Tahoma" pitchFamily="34" charset="0"/>
              <a:ea typeface="Tahoma" pitchFamily="34" charset="0"/>
              <a:cs typeface="Tahoma" pitchFamily="34" charset="0"/>
            </a:endParaRPr>
          </a:p>
          <a:p>
            <a:pPr>
              <a:lnSpc>
                <a:spcPct val="150000"/>
              </a:lnSpc>
              <a:buClr>
                <a:srgbClr val="C00000"/>
              </a:buClr>
              <a:buSzPct val="130000"/>
              <a:buFont typeface="Wingdings" pitchFamily="2" charset="2"/>
              <a:buChar char="§"/>
            </a:pPr>
            <a:endParaRPr lang="tr-TR" sz="2000" b="1" dirty="0" smtClean="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4017406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71472" y="357166"/>
            <a:ext cx="8429684" cy="5016758"/>
          </a:xfrm>
          <a:prstGeom prst="rect">
            <a:avLst/>
          </a:prstGeom>
        </p:spPr>
        <p:txBody>
          <a:bodyPr wrap="square">
            <a:spAutoFit/>
          </a:bodyPr>
          <a:lstStyle/>
          <a:p>
            <a:pPr>
              <a:buClr>
                <a:srgbClr val="C00000"/>
              </a:buClr>
              <a:buSzPct val="130000"/>
            </a:pPr>
            <a:r>
              <a:rPr lang="tr-TR" sz="2000" b="1" dirty="0" smtClean="0">
                <a:solidFill>
                  <a:srgbClr val="C00000"/>
                </a:solidFill>
                <a:latin typeface="Tahoma" pitchFamily="34" charset="0"/>
                <a:ea typeface="Tahoma" pitchFamily="34" charset="0"/>
                <a:cs typeface="Tahoma" pitchFamily="34" charset="0"/>
              </a:rPr>
              <a:t>İşyeri </a:t>
            </a:r>
            <a:r>
              <a:rPr lang="tr-TR" sz="2000" b="1" dirty="0" smtClean="0">
                <a:solidFill>
                  <a:srgbClr val="C00000"/>
                </a:solidFill>
                <a:latin typeface="Tahoma" pitchFamily="34" charset="0"/>
                <a:ea typeface="Tahoma" pitchFamily="34" charset="0"/>
                <a:cs typeface="Tahoma" pitchFamily="34" charset="0"/>
              </a:rPr>
              <a:t>Eğitimi ve Uygulamasının Değerlendirilmesi ve Sonuçlandırılması</a:t>
            </a:r>
          </a:p>
          <a:p>
            <a:pPr>
              <a:buClr>
                <a:srgbClr val="C00000"/>
              </a:buClr>
              <a:buSzPct val="130000"/>
              <a:buFont typeface="Wingdings" pitchFamily="2" charset="2"/>
              <a:buChar char="§"/>
            </a:pPr>
            <a:r>
              <a:rPr lang="tr-TR" sz="2000" b="1" dirty="0" smtClean="0">
                <a:latin typeface="Tahoma" pitchFamily="34" charset="0"/>
                <a:ea typeface="Tahoma" pitchFamily="34" charset="0"/>
                <a:cs typeface="Tahoma" pitchFamily="34" charset="0"/>
              </a:rPr>
              <a:t>Meslek </a:t>
            </a:r>
            <a:r>
              <a:rPr lang="tr-TR" sz="2000" b="1" dirty="0" smtClean="0">
                <a:latin typeface="Tahoma" pitchFamily="34" charset="0"/>
                <a:ea typeface="Tahoma" pitchFamily="34" charset="0"/>
                <a:cs typeface="Tahoma" pitchFamily="34" charset="0"/>
              </a:rPr>
              <a:t>Yüksekokulu-Sanayi Koordinatörü ilgili yarıyıl sonunda işyeri eğitimi ve uygulaması çalışmalarını ilgili Denetçi Öğretim Elemanının katılımı ile değerlendirir ve Meslek Yüksekokulu İşyeri Eğitimi ve Uygulaması Kuruluna yazılı olarak iletir.</a:t>
            </a:r>
          </a:p>
          <a:p>
            <a:pPr>
              <a:buClr>
                <a:srgbClr val="C00000"/>
              </a:buClr>
              <a:buSzPct val="130000"/>
              <a:buFont typeface="Wingdings" pitchFamily="2" charset="2"/>
              <a:buChar char="§"/>
            </a:pPr>
            <a:r>
              <a:rPr lang="tr-TR" sz="2000" b="1" dirty="0" smtClean="0">
                <a:latin typeface="Tahoma" pitchFamily="34" charset="0"/>
                <a:ea typeface="Tahoma" pitchFamily="34" charset="0"/>
                <a:cs typeface="Tahoma" pitchFamily="34" charset="0"/>
              </a:rPr>
              <a:t>İşyeri </a:t>
            </a:r>
            <a:r>
              <a:rPr lang="tr-TR" sz="2000" b="1" dirty="0" smtClean="0">
                <a:latin typeface="Tahoma" pitchFamily="34" charset="0"/>
                <a:ea typeface="Tahoma" pitchFamily="34" charset="0"/>
                <a:cs typeface="Tahoma" pitchFamily="34" charset="0"/>
              </a:rPr>
              <a:t>eğitimi ve uygulaması dosyaları, sınav dönemi bitiminden itibaren en geç iki hafta içerisinde değerlendirilerek karara bağlanır. </a:t>
            </a:r>
          </a:p>
          <a:p>
            <a:pPr>
              <a:buClr>
                <a:srgbClr val="C00000"/>
              </a:buClr>
              <a:buSzPct val="130000"/>
              <a:buFont typeface="Wingdings" pitchFamily="2" charset="2"/>
              <a:buChar char="§"/>
            </a:pPr>
            <a:r>
              <a:rPr lang="tr-TR" sz="2000" b="1" dirty="0" smtClean="0">
                <a:latin typeface="Tahoma" pitchFamily="34" charset="0"/>
                <a:ea typeface="Tahoma" pitchFamily="34" charset="0"/>
                <a:cs typeface="Tahoma" pitchFamily="34" charset="0"/>
              </a:rPr>
              <a:t>Meslek </a:t>
            </a:r>
            <a:r>
              <a:rPr lang="tr-TR" sz="2000" b="1" dirty="0" smtClean="0">
                <a:latin typeface="Tahoma" pitchFamily="34" charset="0"/>
                <a:ea typeface="Tahoma" pitchFamily="34" charset="0"/>
                <a:cs typeface="Tahoma" pitchFamily="34" charset="0"/>
              </a:rPr>
              <a:t>Yüksekokulu-Sanayi Koordinatörlüğünce organize edilen değerlendirme işleminde; İşyeri Eğitimi ve Uygulaması Değerlendirme Formu, Denetçi Öğretim Elemanı denetim formları, öğrenci tarafından hazırlanmış imzalı ve onaylı haftalık raporlar dikkate alınır. </a:t>
            </a:r>
          </a:p>
          <a:p>
            <a:pPr>
              <a:buClr>
                <a:srgbClr val="C00000"/>
              </a:buClr>
              <a:buSzPct val="130000"/>
              <a:buFont typeface="Wingdings" pitchFamily="2" charset="2"/>
              <a:buChar char="§"/>
            </a:pPr>
            <a:r>
              <a:rPr lang="tr-TR" sz="2000" b="1" dirty="0" smtClean="0">
                <a:latin typeface="Tahoma" pitchFamily="34" charset="0"/>
                <a:ea typeface="Tahoma" pitchFamily="34" charset="0"/>
                <a:cs typeface="Tahoma" pitchFamily="34" charset="0"/>
              </a:rPr>
              <a:t>İşyeri </a:t>
            </a:r>
            <a:r>
              <a:rPr lang="tr-TR" sz="2000" b="1" dirty="0" smtClean="0">
                <a:latin typeface="Tahoma" pitchFamily="34" charset="0"/>
                <a:ea typeface="Tahoma" pitchFamily="34" charset="0"/>
                <a:cs typeface="Tahoma" pitchFamily="34" charset="0"/>
              </a:rPr>
              <a:t>Eğitimi ve Uygulamasıdersi notu, ilgili Denetçi Öğretim Elemanının değerlendirme sonuçlarına göre belirlenir</a:t>
            </a:r>
            <a:r>
              <a:rPr lang="tr-TR" sz="2000" b="1" dirty="0" smtClean="0">
                <a:latin typeface="Tahoma" pitchFamily="34" charset="0"/>
                <a:ea typeface="Tahoma" pitchFamily="34" charset="0"/>
                <a:cs typeface="Tahoma" pitchFamily="34" charset="0"/>
              </a:rPr>
              <a:t>.</a:t>
            </a:r>
            <a:endParaRPr lang="tr-TR" sz="2000" b="1" dirty="0" smtClean="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4017406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8596" y="357166"/>
            <a:ext cx="8572560" cy="4862870"/>
          </a:xfrm>
          <a:prstGeom prst="rect">
            <a:avLst/>
          </a:prstGeom>
        </p:spPr>
        <p:txBody>
          <a:bodyPr wrap="square">
            <a:spAutoFit/>
          </a:bodyPr>
          <a:lstStyle/>
          <a:p>
            <a:pPr>
              <a:buClr>
                <a:srgbClr val="C00000"/>
              </a:buClr>
              <a:buSzPct val="130000"/>
            </a:pPr>
            <a:r>
              <a:rPr lang="tr-TR" sz="2000" b="1" dirty="0" smtClean="0">
                <a:solidFill>
                  <a:srgbClr val="C00000"/>
                </a:solidFill>
                <a:latin typeface="Tahoma" pitchFamily="34" charset="0"/>
                <a:ea typeface="Tahoma" pitchFamily="34" charset="0"/>
                <a:cs typeface="Tahoma" pitchFamily="34" charset="0"/>
              </a:rPr>
              <a:t>İşyeri </a:t>
            </a:r>
            <a:r>
              <a:rPr lang="tr-TR" sz="2000" b="1" dirty="0" smtClean="0">
                <a:solidFill>
                  <a:srgbClr val="C00000"/>
                </a:solidFill>
                <a:latin typeface="Tahoma" pitchFamily="34" charset="0"/>
                <a:ea typeface="Tahoma" pitchFamily="34" charset="0"/>
                <a:cs typeface="Tahoma" pitchFamily="34" charset="0"/>
              </a:rPr>
              <a:t>Eğitimi ve Uygulamasının Değerlendirilmesi ve </a:t>
            </a:r>
            <a:r>
              <a:rPr lang="tr-TR" sz="2000" b="1" dirty="0" smtClean="0">
                <a:solidFill>
                  <a:srgbClr val="C00000"/>
                </a:solidFill>
                <a:latin typeface="Tahoma" pitchFamily="34" charset="0"/>
                <a:ea typeface="Tahoma" pitchFamily="34" charset="0"/>
                <a:cs typeface="Tahoma" pitchFamily="34" charset="0"/>
              </a:rPr>
              <a:t>Sonuçlandırılması (dvm.)</a:t>
            </a:r>
            <a:endParaRPr lang="tr-TR" sz="2000" b="1" dirty="0" smtClean="0">
              <a:solidFill>
                <a:srgbClr val="C00000"/>
              </a:solidFill>
              <a:latin typeface="Tahoma" pitchFamily="34" charset="0"/>
              <a:ea typeface="Tahoma" pitchFamily="34" charset="0"/>
              <a:cs typeface="Tahoma" pitchFamily="34" charset="0"/>
            </a:endParaRPr>
          </a:p>
          <a:p>
            <a:pPr>
              <a:buClr>
                <a:srgbClr val="C00000"/>
              </a:buClr>
              <a:buSzPct val="130000"/>
              <a:buFont typeface="Wingdings" pitchFamily="2" charset="2"/>
              <a:buChar char="§"/>
            </a:pPr>
            <a:r>
              <a:rPr lang="tr-TR" sz="2000" b="1" dirty="0" smtClean="0">
                <a:latin typeface="Tahoma" pitchFamily="34" charset="0"/>
                <a:ea typeface="Tahoma" pitchFamily="34" charset="0"/>
                <a:cs typeface="Tahoma" pitchFamily="34" charset="0"/>
              </a:rPr>
              <a:t>İşyeri </a:t>
            </a:r>
            <a:r>
              <a:rPr lang="tr-TR" sz="2000" b="1" dirty="0" smtClean="0">
                <a:latin typeface="Tahoma" pitchFamily="34" charset="0"/>
                <a:ea typeface="Tahoma" pitchFamily="34" charset="0"/>
                <a:cs typeface="Tahoma" pitchFamily="34" charset="0"/>
              </a:rPr>
              <a:t>Eğitimi ve Uygulaması dersinin </a:t>
            </a:r>
            <a:r>
              <a:rPr lang="tr-TR" sz="2000" b="1" dirty="0" smtClean="0">
                <a:latin typeface="Tahoma" pitchFamily="34" charset="0"/>
                <a:ea typeface="Tahoma" pitchFamily="34" charset="0"/>
                <a:cs typeface="Tahoma" pitchFamily="34" charset="0"/>
              </a:rPr>
              <a:t>başarı notu </a:t>
            </a:r>
            <a:endParaRPr lang="tr-TR" sz="2000" b="1" dirty="0" smtClean="0">
              <a:latin typeface="Tahoma" pitchFamily="34" charset="0"/>
              <a:ea typeface="Tahoma" pitchFamily="34" charset="0"/>
              <a:cs typeface="Tahoma" pitchFamily="34" charset="0"/>
            </a:endParaRPr>
          </a:p>
          <a:p>
            <a:pPr lvl="1">
              <a:buClr>
                <a:srgbClr val="C00000"/>
              </a:buClr>
              <a:buSzPct val="130000"/>
              <a:buFont typeface="Wingdings" pitchFamily="2" charset="2"/>
              <a:buChar char="§"/>
            </a:pPr>
            <a:r>
              <a:rPr lang="tr-TR" sz="2000" b="1" dirty="0" smtClean="0">
                <a:latin typeface="Tahoma" pitchFamily="34" charset="0"/>
                <a:ea typeface="Tahoma" pitchFamily="34" charset="0"/>
                <a:cs typeface="Tahoma" pitchFamily="34" charset="0"/>
              </a:rPr>
              <a:t>İşyeri </a:t>
            </a:r>
            <a:r>
              <a:rPr lang="tr-TR" sz="2000" b="1" dirty="0" smtClean="0">
                <a:latin typeface="Tahoma" pitchFamily="34" charset="0"/>
                <a:ea typeface="Tahoma" pitchFamily="34" charset="0"/>
                <a:cs typeface="Tahoma" pitchFamily="34" charset="0"/>
              </a:rPr>
              <a:t>Eğitimi ve </a:t>
            </a:r>
            <a:r>
              <a:rPr lang="tr-TR" sz="2000" b="1" dirty="0" smtClean="0">
                <a:latin typeface="Tahoma" pitchFamily="34" charset="0"/>
                <a:ea typeface="Tahoma" pitchFamily="34" charset="0"/>
                <a:cs typeface="Tahoma" pitchFamily="34" charset="0"/>
              </a:rPr>
              <a:t>Uygulaması </a:t>
            </a:r>
            <a:r>
              <a:rPr lang="tr-TR" sz="2000" b="1" dirty="0" smtClean="0">
                <a:solidFill>
                  <a:srgbClr val="CC00FF"/>
                </a:solidFill>
                <a:latin typeface="Tahoma" pitchFamily="34" charset="0"/>
                <a:ea typeface="Tahoma" pitchFamily="34" charset="0"/>
                <a:cs typeface="Tahoma" pitchFamily="34" charset="0"/>
              </a:rPr>
              <a:t>Dosyasının </a:t>
            </a:r>
            <a:r>
              <a:rPr lang="tr-TR" sz="2000" b="1" dirty="0" smtClean="0">
                <a:solidFill>
                  <a:srgbClr val="CC00FF"/>
                </a:solidFill>
                <a:latin typeface="Tahoma" pitchFamily="34" charset="0"/>
                <a:ea typeface="Tahoma" pitchFamily="34" charset="0"/>
                <a:cs typeface="Tahoma" pitchFamily="34" charset="0"/>
              </a:rPr>
              <a:t>değerlendirmesinden</a:t>
            </a:r>
            <a:r>
              <a:rPr lang="tr-TR" sz="2000" b="1" dirty="0" smtClean="0">
                <a:latin typeface="Tahoma" pitchFamily="34" charset="0"/>
                <a:ea typeface="Tahoma" pitchFamily="34" charset="0"/>
                <a:cs typeface="Tahoma" pitchFamily="34" charset="0"/>
              </a:rPr>
              <a:t> alınan değerlendirme notunun </a:t>
            </a:r>
            <a:r>
              <a:rPr lang="tr-TR" sz="2000" b="1" dirty="0" smtClean="0">
                <a:latin typeface="Tahoma" pitchFamily="34" charset="0"/>
                <a:ea typeface="Tahoma" pitchFamily="34" charset="0"/>
                <a:cs typeface="Tahoma" pitchFamily="34" charset="0"/>
              </a:rPr>
              <a:t>%50’si</a:t>
            </a:r>
            <a:r>
              <a:rPr lang="tr-TR" sz="2000" b="1" dirty="0" smtClean="0">
                <a:latin typeface="Tahoma" pitchFamily="34" charset="0"/>
                <a:ea typeface="Tahoma" pitchFamily="34" charset="0"/>
                <a:cs typeface="Tahoma" pitchFamily="34" charset="0"/>
              </a:rPr>
              <a:t>,</a:t>
            </a:r>
          </a:p>
          <a:p>
            <a:pPr lvl="1">
              <a:buClr>
                <a:srgbClr val="C00000"/>
              </a:buClr>
              <a:buSzPct val="130000"/>
              <a:buFont typeface="Wingdings" pitchFamily="2" charset="2"/>
              <a:buChar char="§"/>
            </a:pPr>
            <a:r>
              <a:rPr lang="tr-TR" sz="2000" b="1" dirty="0" smtClean="0">
                <a:solidFill>
                  <a:srgbClr val="CC00FF"/>
                </a:solidFill>
                <a:latin typeface="Tahoma" pitchFamily="34" charset="0"/>
                <a:ea typeface="Tahoma" pitchFamily="34" charset="0"/>
                <a:cs typeface="Tahoma" pitchFamily="34" charset="0"/>
              </a:rPr>
              <a:t>İşyeri </a:t>
            </a:r>
            <a:r>
              <a:rPr lang="tr-TR" sz="2000" b="1" dirty="0" smtClean="0">
                <a:solidFill>
                  <a:srgbClr val="CC00FF"/>
                </a:solidFill>
                <a:latin typeface="Tahoma" pitchFamily="34" charset="0"/>
                <a:ea typeface="Tahoma" pitchFamily="34" charset="0"/>
                <a:cs typeface="Tahoma" pitchFamily="34" charset="0"/>
              </a:rPr>
              <a:t>Eğitimi ve Uygulaması Yetkilisinin</a:t>
            </a:r>
            <a:r>
              <a:rPr lang="tr-TR" sz="2000" b="1" dirty="0" smtClean="0">
                <a:latin typeface="Tahoma" pitchFamily="34" charset="0"/>
                <a:ea typeface="Tahoma" pitchFamily="34" charset="0"/>
                <a:cs typeface="Tahoma" pitchFamily="34" charset="0"/>
              </a:rPr>
              <a:t> değerlendirme notunun %50’sinin toplamından oluşur.</a:t>
            </a:r>
          </a:p>
          <a:p>
            <a:pPr>
              <a:buClr>
                <a:srgbClr val="C00000"/>
              </a:buClr>
              <a:buSzPct val="130000"/>
              <a:buFont typeface="Wingdings" pitchFamily="2" charset="2"/>
              <a:buChar char="§"/>
            </a:pPr>
            <a:r>
              <a:rPr lang="tr-TR" sz="2000" b="1" dirty="0" smtClean="0">
                <a:latin typeface="Tahoma" pitchFamily="34" charset="0"/>
                <a:ea typeface="Tahoma" pitchFamily="34" charset="0"/>
                <a:cs typeface="Tahoma" pitchFamily="34" charset="0"/>
              </a:rPr>
              <a:t>Bölüm </a:t>
            </a:r>
            <a:r>
              <a:rPr lang="tr-TR" sz="2000" b="1" dirty="0" smtClean="0">
                <a:latin typeface="Tahoma" pitchFamily="34" charset="0"/>
                <a:ea typeface="Tahoma" pitchFamily="34" charset="0"/>
                <a:cs typeface="Tahoma" pitchFamily="34" charset="0"/>
              </a:rPr>
              <a:t>İşyeri Eğitimi ve Uygulaması Komisyonu </a:t>
            </a:r>
            <a:r>
              <a:rPr lang="tr-TR" sz="2000" b="1" dirty="0" smtClean="0">
                <a:latin typeface="Tahoma" pitchFamily="34" charset="0"/>
                <a:ea typeface="Tahoma" pitchFamily="34" charset="0"/>
                <a:cs typeface="Tahoma" pitchFamily="34" charset="0"/>
              </a:rPr>
              <a:t>tarafından sonuçlar </a:t>
            </a:r>
            <a:r>
              <a:rPr lang="tr-TR" sz="2000" b="1" dirty="0" smtClean="0">
                <a:latin typeface="Tahoma" pitchFamily="34" charset="0"/>
                <a:ea typeface="Tahoma" pitchFamily="34" charset="0"/>
                <a:cs typeface="Tahoma" pitchFamily="34" charset="0"/>
              </a:rPr>
              <a:t>her öğrenci için </a:t>
            </a:r>
            <a:r>
              <a:rPr lang="tr-TR" sz="2000" b="1" dirty="0" smtClean="0">
                <a:latin typeface="Tahoma" pitchFamily="34" charset="0"/>
                <a:ea typeface="Tahoma" pitchFamily="34" charset="0"/>
                <a:cs typeface="Tahoma" pitchFamily="34" charset="0"/>
              </a:rPr>
              <a:t>başarılı/başarısız </a:t>
            </a:r>
            <a:r>
              <a:rPr lang="tr-TR" sz="2000" b="1" dirty="0" smtClean="0">
                <a:latin typeface="Tahoma" pitchFamily="34" charset="0"/>
                <a:ea typeface="Tahoma" pitchFamily="34" charset="0"/>
                <a:cs typeface="Tahoma" pitchFamily="34" charset="0"/>
              </a:rPr>
              <a:t>olarak değerlendirilir</a:t>
            </a:r>
            <a:r>
              <a:rPr lang="tr-TR" sz="2000" b="1" dirty="0" smtClean="0">
                <a:latin typeface="Tahoma" pitchFamily="34" charset="0"/>
                <a:ea typeface="Tahoma" pitchFamily="34" charset="0"/>
                <a:cs typeface="Tahoma" pitchFamily="34" charset="0"/>
              </a:rPr>
              <a:t>.</a:t>
            </a:r>
          </a:p>
          <a:p>
            <a:pPr>
              <a:buClr>
                <a:srgbClr val="C00000"/>
              </a:buClr>
              <a:buSzPct val="130000"/>
              <a:buFont typeface="Wingdings" pitchFamily="2" charset="2"/>
              <a:buChar char="§"/>
            </a:pPr>
            <a:r>
              <a:rPr lang="tr-TR" sz="2000" b="1" dirty="0" smtClean="0">
                <a:latin typeface="Tahoma" pitchFamily="34" charset="0"/>
                <a:ea typeface="Tahoma" pitchFamily="34" charset="0"/>
                <a:cs typeface="Tahoma" pitchFamily="34" charset="0"/>
              </a:rPr>
              <a:t>İşyeri </a:t>
            </a:r>
            <a:r>
              <a:rPr lang="tr-TR" sz="2000" b="1" dirty="0" smtClean="0">
                <a:latin typeface="Tahoma" pitchFamily="34" charset="0"/>
                <a:ea typeface="Tahoma" pitchFamily="34" charset="0"/>
                <a:cs typeface="Tahoma" pitchFamily="34" charset="0"/>
              </a:rPr>
              <a:t>eğitimi ve uygulamasından başarılı olmak için yapılan değerlendirmede 100 üzerinden 65 alınması gereklidir.</a:t>
            </a:r>
          </a:p>
          <a:p>
            <a:pPr>
              <a:buClr>
                <a:srgbClr val="C00000"/>
              </a:buClr>
              <a:buSzPct val="130000"/>
              <a:buFont typeface="Wingdings" pitchFamily="2" charset="2"/>
              <a:buChar char="§"/>
            </a:pPr>
            <a:r>
              <a:rPr lang="tr-TR" sz="2000" b="1" dirty="0" smtClean="0">
                <a:latin typeface="Tahoma" pitchFamily="34" charset="0"/>
                <a:ea typeface="Tahoma" pitchFamily="34" charset="0"/>
                <a:cs typeface="Tahoma" pitchFamily="34" charset="0"/>
              </a:rPr>
              <a:t>İlgili Denetçi Öğretim Elemanı değerlendirme sonuçlarının sistem çıktılarını Meslek Yüksekokulu-Sanayi </a:t>
            </a:r>
            <a:r>
              <a:rPr lang="tr-TR" sz="2000" b="1" dirty="0" smtClean="0">
                <a:latin typeface="Tahoma" pitchFamily="34" charset="0"/>
                <a:ea typeface="Tahoma" pitchFamily="34" charset="0"/>
                <a:cs typeface="Tahoma" pitchFamily="34" charset="0"/>
              </a:rPr>
              <a:t>Koordinatörlüğüne </a:t>
            </a:r>
            <a:r>
              <a:rPr lang="tr-TR" sz="2000" b="1" dirty="0" smtClean="0">
                <a:latin typeface="Tahoma" pitchFamily="34" charset="0"/>
                <a:ea typeface="Tahoma" pitchFamily="34" charset="0"/>
                <a:cs typeface="Tahoma" pitchFamily="34" charset="0"/>
              </a:rPr>
              <a:t>iletir.</a:t>
            </a:r>
            <a:endParaRPr lang="en-US" sz="2000" b="1" dirty="0" smtClean="0">
              <a:latin typeface="Tahoma" pitchFamily="34" charset="0"/>
              <a:ea typeface="Tahoma" pitchFamily="34" charset="0"/>
              <a:cs typeface="Tahoma" pitchFamily="34" charset="0"/>
            </a:endParaRPr>
          </a:p>
          <a:p>
            <a:pPr>
              <a:lnSpc>
                <a:spcPct val="150000"/>
              </a:lnSpc>
              <a:buClr>
                <a:srgbClr val="C00000"/>
              </a:buClr>
              <a:buSzPct val="130000"/>
              <a:buFont typeface="Wingdings" pitchFamily="2" charset="2"/>
              <a:buChar char="§"/>
            </a:pPr>
            <a:endParaRPr lang="tr-TR" sz="2000" b="1" dirty="0" smtClean="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4017406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14348" y="5357826"/>
            <a:ext cx="7500990" cy="515526"/>
          </a:xfrm>
          <a:prstGeom prst="rect">
            <a:avLst/>
          </a:prstGeom>
        </p:spPr>
        <p:txBody>
          <a:bodyPr wrap="square">
            <a:spAutoFit/>
          </a:bodyPr>
          <a:lstStyle/>
          <a:p>
            <a:pPr algn="r">
              <a:lnSpc>
                <a:spcPct val="150000"/>
              </a:lnSpc>
              <a:buClr>
                <a:srgbClr val="C00000"/>
              </a:buClr>
              <a:buSzPct val="130000"/>
            </a:pPr>
            <a:r>
              <a:rPr lang="tr-TR" sz="2000" b="1" dirty="0" smtClean="0">
                <a:solidFill>
                  <a:srgbClr val="C00000"/>
                </a:solidFill>
                <a:latin typeface="Segoe Script" pitchFamily="34" charset="0"/>
                <a:ea typeface="Tahoma" pitchFamily="34" charset="0"/>
                <a:cs typeface="Tahoma" pitchFamily="34" charset="0"/>
              </a:rPr>
              <a:t>Teşekkür ederiz!</a:t>
            </a:r>
          </a:p>
        </p:txBody>
      </p:sp>
    </p:spTree>
    <p:extLst>
      <p:ext uri="{BB962C8B-B14F-4D97-AF65-F5344CB8AC3E}">
        <p14:creationId xmlns:p14="http://schemas.microsoft.com/office/powerpoint/2010/main" xmlns="" val="4017406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8640504" y="6495146"/>
            <a:ext cx="406800" cy="255600"/>
          </a:xfrm>
          <a:prstGeom prst="rect">
            <a:avLst/>
          </a:prstGeom>
          <a:noFill/>
        </p:spPr>
        <p:txBody>
          <a:bodyPr wrap="square" rtlCol="0" anchor="ctr">
            <a:spAutoFit/>
          </a:bodyPr>
          <a:lstStyle/>
          <a:p>
            <a:pPr algn="ctr"/>
            <a:r>
              <a:rPr lang="tr-TR" sz="1000" b="1" dirty="0" smtClean="0">
                <a:solidFill>
                  <a:schemeClr val="bg1"/>
                </a:solidFill>
                <a:latin typeface="Franklin Gothic Demi" panose="020B0703020102020204" pitchFamily="34" charset="0"/>
              </a:rPr>
              <a:t>2</a:t>
            </a:r>
            <a:endParaRPr lang="tr-TR" sz="1000" b="1" dirty="0">
              <a:solidFill>
                <a:schemeClr val="bg1"/>
              </a:solidFill>
              <a:latin typeface="Franklin Gothic Demi" panose="020B0703020102020204" pitchFamily="34" charset="0"/>
            </a:endParaRPr>
          </a:p>
        </p:txBody>
      </p:sp>
      <p:sp>
        <p:nvSpPr>
          <p:cNvPr id="7" name="Rectangle 3"/>
          <p:cNvSpPr txBox="1">
            <a:spLocks noChangeArrowheads="1"/>
          </p:cNvSpPr>
          <p:nvPr/>
        </p:nvSpPr>
        <p:spPr>
          <a:xfrm>
            <a:off x="357158" y="1785926"/>
            <a:ext cx="5214974" cy="371649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None/>
            </a:pPr>
            <a:endParaRPr lang="tr-TR" altLang="tr-TR" sz="3600" b="1" dirty="0" smtClean="0">
              <a:solidFill>
                <a:srgbClr val="004E8E"/>
              </a:solidFill>
            </a:endParaRPr>
          </a:p>
          <a:p>
            <a:pPr>
              <a:lnSpc>
                <a:spcPct val="90000"/>
              </a:lnSpc>
              <a:buNone/>
            </a:pPr>
            <a:r>
              <a:rPr lang="tr-TR" altLang="tr-TR" sz="3600" b="1" dirty="0" smtClean="0">
                <a:solidFill>
                  <a:srgbClr val="004E8E"/>
                </a:solidFill>
              </a:rPr>
              <a:t>Dr. Öğr. Üyesi İffet Kesimli </a:t>
            </a:r>
          </a:p>
          <a:p>
            <a:pPr marL="1527175" indent="-1349375">
              <a:lnSpc>
                <a:spcPct val="90000"/>
              </a:lnSpc>
              <a:buNone/>
            </a:pPr>
            <a:r>
              <a:rPr lang="tr-TR" altLang="tr-TR" sz="2800" b="1" dirty="0" smtClean="0">
                <a:solidFill>
                  <a:srgbClr val="C00000"/>
                </a:solidFill>
              </a:rPr>
              <a:t>Lisans: </a:t>
            </a:r>
            <a:r>
              <a:rPr lang="tr-TR" altLang="tr-TR" sz="2800" b="1" dirty="0" smtClean="0">
                <a:solidFill>
                  <a:srgbClr val="01ACC0"/>
                </a:solidFill>
              </a:rPr>
              <a:t>Boğaziçi Üniversitesi -       İşletme</a:t>
            </a:r>
          </a:p>
          <a:p>
            <a:pPr indent="-165100">
              <a:lnSpc>
                <a:spcPct val="90000"/>
              </a:lnSpc>
              <a:buNone/>
            </a:pPr>
            <a:r>
              <a:rPr lang="tr-TR" altLang="tr-TR" sz="2800" b="1" dirty="0" smtClean="0">
                <a:solidFill>
                  <a:srgbClr val="C00000"/>
                </a:solidFill>
              </a:rPr>
              <a:t>Y. Lisans: </a:t>
            </a:r>
            <a:r>
              <a:rPr lang="tr-TR" altLang="tr-TR" sz="2800" b="1" dirty="0" smtClean="0">
                <a:solidFill>
                  <a:srgbClr val="01ACC0"/>
                </a:solidFill>
              </a:rPr>
              <a:t>Trakya Üniversitesi</a:t>
            </a:r>
          </a:p>
          <a:p>
            <a:pPr indent="-165100">
              <a:lnSpc>
                <a:spcPct val="90000"/>
              </a:lnSpc>
              <a:buNone/>
            </a:pPr>
            <a:r>
              <a:rPr lang="tr-TR" altLang="tr-TR" sz="2800" b="1" dirty="0" smtClean="0">
                <a:solidFill>
                  <a:srgbClr val="01ACC0"/>
                </a:solidFill>
              </a:rPr>
              <a:t>		        İşletme</a:t>
            </a:r>
          </a:p>
          <a:p>
            <a:pPr indent="-165100">
              <a:lnSpc>
                <a:spcPct val="90000"/>
              </a:lnSpc>
              <a:buNone/>
            </a:pPr>
            <a:r>
              <a:rPr lang="tr-TR" altLang="tr-TR" sz="2800" b="1" dirty="0" smtClean="0">
                <a:solidFill>
                  <a:srgbClr val="C00000"/>
                </a:solidFill>
              </a:rPr>
              <a:t>Doktora:</a:t>
            </a:r>
            <a:r>
              <a:rPr lang="tr-TR" altLang="tr-TR" sz="2800" b="1" dirty="0" smtClean="0">
                <a:solidFill>
                  <a:srgbClr val="01ACC0"/>
                </a:solidFill>
              </a:rPr>
              <a:t> Trakya Üniversitesi</a:t>
            </a:r>
          </a:p>
          <a:p>
            <a:pPr>
              <a:lnSpc>
                <a:spcPct val="90000"/>
              </a:lnSpc>
              <a:buNone/>
            </a:pPr>
            <a:r>
              <a:rPr lang="tr-TR" altLang="tr-TR" sz="2800" b="1" dirty="0" smtClean="0">
                <a:solidFill>
                  <a:srgbClr val="01ACC0"/>
                </a:solidFill>
              </a:rPr>
              <a:t>		        İşletme</a:t>
            </a:r>
            <a:endParaRPr lang="en-AU" altLang="tr-TR" sz="2800" b="1" dirty="0" smtClean="0"/>
          </a:p>
          <a:p>
            <a:pPr algn="ctr">
              <a:lnSpc>
                <a:spcPct val="90000"/>
              </a:lnSpc>
            </a:pPr>
            <a:endParaRPr lang="tr-TR" altLang="tr-TR" sz="2800" dirty="0" smtClean="0"/>
          </a:p>
          <a:p>
            <a:pPr algn="ctr">
              <a:lnSpc>
                <a:spcPct val="90000"/>
              </a:lnSpc>
              <a:buFontTx/>
              <a:buNone/>
            </a:pPr>
            <a:r>
              <a:rPr lang="tr-TR" altLang="tr-TR" sz="2400" b="1" dirty="0" smtClean="0"/>
              <a:t> </a:t>
            </a:r>
          </a:p>
        </p:txBody>
      </p:sp>
      <p:pic>
        <p:nvPicPr>
          <p:cNvPr id="9" name="Picture 8" descr="ben mehmet h.jpg"/>
          <p:cNvPicPr>
            <a:picLocks noChangeAspect="1"/>
          </p:cNvPicPr>
          <p:nvPr/>
        </p:nvPicPr>
        <p:blipFill>
          <a:blip r:embed="rId3"/>
          <a:srcRect l="53906"/>
          <a:stretch>
            <a:fillRect/>
          </a:stretch>
        </p:blipFill>
        <p:spPr>
          <a:xfrm>
            <a:off x="5572132" y="1000108"/>
            <a:ext cx="3688356" cy="5333272"/>
          </a:xfrm>
          <a:prstGeom prst="rect">
            <a:avLst/>
          </a:prstGeom>
        </p:spPr>
      </p:pic>
    </p:spTree>
    <p:extLst>
      <p:ext uri="{BB962C8B-B14F-4D97-AF65-F5344CB8AC3E}">
        <p14:creationId xmlns:p14="http://schemas.microsoft.com/office/powerpoint/2010/main" xmlns="" val="40216865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8 Dikdörtgen"/>
          <p:cNvSpPr txBox="1">
            <a:spLocks/>
          </p:cNvSpPr>
          <p:nvPr/>
        </p:nvSpPr>
        <p:spPr>
          <a:xfrm>
            <a:off x="571472" y="357166"/>
            <a:ext cx="8064896" cy="52322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600"/>
              </a:spcAft>
              <a:buFont typeface="Arial" panose="020B0604020202020204" pitchFamily="34" charset="0"/>
              <a:buNone/>
              <a:defRPr/>
            </a:pPr>
            <a:r>
              <a:rPr lang="tr-TR" sz="2800" b="1" u="sng" dirty="0" smtClean="0">
                <a:solidFill>
                  <a:srgbClr val="24397C"/>
                </a:solidFill>
                <a:latin typeface="Arial" panose="020B0604020202020204" pitchFamily="34" charset="0"/>
                <a:cs typeface="Arial" panose="020B0604020202020204" pitchFamily="34" charset="0"/>
              </a:rPr>
              <a:t>PROGRAMLA </a:t>
            </a:r>
            <a:r>
              <a:rPr lang="tr-TR" sz="2800" b="1" u="sng" dirty="0">
                <a:solidFill>
                  <a:srgbClr val="24397C"/>
                </a:solidFill>
                <a:latin typeface="Arial" panose="020B0604020202020204" pitchFamily="34" charset="0"/>
                <a:cs typeface="Arial" panose="020B0604020202020204" pitchFamily="34" charset="0"/>
              </a:rPr>
              <a:t>İ</a:t>
            </a:r>
            <a:r>
              <a:rPr lang="tr-TR" sz="2800" b="1" u="sng" dirty="0" smtClean="0">
                <a:solidFill>
                  <a:srgbClr val="24397C"/>
                </a:solidFill>
                <a:latin typeface="Arial" panose="020B0604020202020204" pitchFamily="34" charset="0"/>
                <a:cs typeface="Arial" panose="020B0604020202020204" pitchFamily="34" charset="0"/>
              </a:rPr>
              <a:t>LGİLİ </a:t>
            </a:r>
            <a:r>
              <a:rPr lang="tr-TR" sz="2800" b="1" u="sng" dirty="0">
                <a:solidFill>
                  <a:srgbClr val="24397C"/>
                </a:solidFill>
                <a:latin typeface="Arial" panose="020B0604020202020204" pitchFamily="34" charset="0"/>
                <a:cs typeface="Arial" panose="020B0604020202020204" pitchFamily="34" charset="0"/>
              </a:rPr>
              <a:t>G</a:t>
            </a:r>
            <a:r>
              <a:rPr lang="tr-TR" sz="2800" b="1" u="sng" dirty="0" smtClean="0">
                <a:solidFill>
                  <a:srgbClr val="24397C"/>
                </a:solidFill>
                <a:latin typeface="Arial" panose="020B0604020202020204" pitchFamily="34" charset="0"/>
                <a:cs typeface="Arial" panose="020B0604020202020204" pitchFamily="34" charset="0"/>
              </a:rPr>
              <a:t>ENEL </a:t>
            </a:r>
            <a:r>
              <a:rPr lang="tr-TR" sz="2800" b="1" u="sng" dirty="0">
                <a:solidFill>
                  <a:srgbClr val="24397C"/>
                </a:solidFill>
                <a:latin typeface="Arial" panose="020B0604020202020204" pitchFamily="34" charset="0"/>
                <a:cs typeface="Arial" panose="020B0604020202020204" pitchFamily="34" charset="0"/>
              </a:rPr>
              <a:t>B</a:t>
            </a:r>
            <a:r>
              <a:rPr lang="tr-TR" sz="2800" b="1" u="sng" dirty="0" smtClean="0">
                <a:solidFill>
                  <a:srgbClr val="24397C"/>
                </a:solidFill>
                <a:latin typeface="Arial" panose="020B0604020202020204" pitchFamily="34" charset="0"/>
                <a:cs typeface="Arial" panose="020B0604020202020204" pitchFamily="34" charset="0"/>
              </a:rPr>
              <a:t>İLGİLER</a:t>
            </a:r>
            <a:endParaRPr lang="tr-TR" sz="2800" b="1" u="sng" dirty="0">
              <a:solidFill>
                <a:srgbClr val="24397C"/>
              </a:solidFill>
              <a:latin typeface="Arial" panose="020B0604020202020204" pitchFamily="34" charset="0"/>
              <a:cs typeface="Arial" panose="020B0604020202020204" pitchFamily="34" charset="0"/>
            </a:endParaRPr>
          </a:p>
        </p:txBody>
      </p:sp>
      <p:sp>
        <p:nvSpPr>
          <p:cNvPr id="6" name="Metin kutusu 5"/>
          <p:cNvSpPr txBox="1"/>
          <p:nvPr/>
        </p:nvSpPr>
        <p:spPr>
          <a:xfrm>
            <a:off x="8640504" y="6495146"/>
            <a:ext cx="406800" cy="255600"/>
          </a:xfrm>
          <a:prstGeom prst="rect">
            <a:avLst/>
          </a:prstGeom>
          <a:noFill/>
        </p:spPr>
        <p:txBody>
          <a:bodyPr wrap="square" rtlCol="0" anchor="ctr">
            <a:spAutoFit/>
          </a:bodyPr>
          <a:lstStyle/>
          <a:p>
            <a:pPr algn="ctr"/>
            <a:r>
              <a:rPr lang="tr-TR" sz="1000" b="1" dirty="0" smtClean="0">
                <a:solidFill>
                  <a:schemeClr val="bg1"/>
                </a:solidFill>
                <a:latin typeface="Franklin Gothic Demi" panose="020B0703020102020204" pitchFamily="34" charset="0"/>
              </a:rPr>
              <a:t>3</a:t>
            </a:r>
            <a:endParaRPr lang="tr-TR" sz="1000" b="1" dirty="0">
              <a:solidFill>
                <a:schemeClr val="bg1"/>
              </a:solidFill>
              <a:latin typeface="Franklin Gothic Demi" panose="020B0703020102020204" pitchFamily="34" charset="0"/>
            </a:endParaRPr>
          </a:p>
        </p:txBody>
      </p:sp>
      <p:sp>
        <p:nvSpPr>
          <p:cNvPr id="7" name="Rectangle 3"/>
          <p:cNvSpPr txBox="1">
            <a:spLocks noChangeArrowheads="1"/>
          </p:cNvSpPr>
          <p:nvPr/>
        </p:nvSpPr>
        <p:spPr>
          <a:xfrm>
            <a:off x="428596" y="1785926"/>
            <a:ext cx="5715040" cy="37164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None/>
            </a:pPr>
            <a:endParaRPr lang="tr-TR" altLang="tr-TR" sz="3600" b="1" dirty="0" smtClean="0">
              <a:solidFill>
                <a:srgbClr val="004E8E"/>
              </a:solidFill>
            </a:endParaRPr>
          </a:p>
          <a:p>
            <a:pPr>
              <a:lnSpc>
                <a:spcPct val="90000"/>
              </a:lnSpc>
              <a:buNone/>
            </a:pPr>
            <a:r>
              <a:rPr lang="tr-TR" altLang="tr-TR" sz="3600" b="1" dirty="0" smtClean="0">
                <a:solidFill>
                  <a:srgbClr val="004E8E"/>
                </a:solidFill>
              </a:rPr>
              <a:t>Öğr. Gör. Mehmet Arabacı</a:t>
            </a:r>
          </a:p>
          <a:p>
            <a:pPr indent="-165100">
              <a:lnSpc>
                <a:spcPct val="90000"/>
              </a:lnSpc>
              <a:buNone/>
            </a:pPr>
            <a:r>
              <a:rPr lang="tr-TR" altLang="tr-TR" sz="2800" b="1" dirty="0" smtClean="0">
                <a:solidFill>
                  <a:srgbClr val="C00000"/>
                </a:solidFill>
              </a:rPr>
              <a:t>Lisans: </a:t>
            </a:r>
            <a:r>
              <a:rPr lang="tr-TR" altLang="tr-TR" sz="2800" b="1" dirty="0" smtClean="0">
                <a:solidFill>
                  <a:srgbClr val="01ACC0"/>
                </a:solidFill>
              </a:rPr>
              <a:t>Gazi Üni. Mesleki Eğitim Fak. Ticaret Eğitimi Bölümü</a:t>
            </a:r>
          </a:p>
          <a:p>
            <a:pPr indent="-165100">
              <a:lnSpc>
                <a:spcPct val="90000"/>
              </a:lnSpc>
              <a:buNone/>
            </a:pPr>
            <a:r>
              <a:rPr lang="tr-TR" altLang="tr-TR" sz="2800" b="1" dirty="0" smtClean="0">
                <a:solidFill>
                  <a:srgbClr val="C00000"/>
                </a:solidFill>
              </a:rPr>
              <a:t>Y. Lisans: </a:t>
            </a:r>
            <a:r>
              <a:rPr lang="tr-TR" altLang="tr-TR" sz="2800" b="1" dirty="0" smtClean="0">
                <a:solidFill>
                  <a:srgbClr val="01ACC0"/>
                </a:solidFill>
              </a:rPr>
              <a:t>İstanbul Üni. S.B.E. İşletme</a:t>
            </a:r>
            <a:endParaRPr lang="en-AU" altLang="tr-TR" sz="2800" b="1" dirty="0" smtClean="0"/>
          </a:p>
          <a:p>
            <a:pPr algn="ctr">
              <a:lnSpc>
                <a:spcPct val="90000"/>
              </a:lnSpc>
            </a:pPr>
            <a:endParaRPr lang="tr-TR" altLang="tr-TR" sz="2800" dirty="0" smtClean="0"/>
          </a:p>
          <a:p>
            <a:pPr algn="ctr">
              <a:lnSpc>
                <a:spcPct val="90000"/>
              </a:lnSpc>
              <a:buFontTx/>
              <a:buNone/>
            </a:pPr>
            <a:r>
              <a:rPr lang="tr-TR" altLang="tr-TR" sz="2400" b="1" dirty="0" smtClean="0"/>
              <a:t> </a:t>
            </a:r>
          </a:p>
        </p:txBody>
      </p:sp>
      <p:pic>
        <p:nvPicPr>
          <p:cNvPr id="2050" name="Picture 2" descr="Resim"/>
          <p:cNvPicPr>
            <a:picLocks noChangeAspect="1" noChangeArrowheads="1"/>
          </p:cNvPicPr>
          <p:nvPr/>
        </p:nvPicPr>
        <p:blipFill>
          <a:blip r:embed="rId3"/>
          <a:srcRect l="9375" r="11874"/>
          <a:stretch>
            <a:fillRect/>
          </a:stretch>
        </p:blipFill>
        <p:spPr bwMode="auto">
          <a:xfrm>
            <a:off x="6150527" y="1285860"/>
            <a:ext cx="3000396" cy="3810000"/>
          </a:xfrm>
          <a:prstGeom prst="rect">
            <a:avLst/>
          </a:prstGeom>
          <a:noFill/>
        </p:spPr>
      </p:pic>
    </p:spTree>
    <p:extLst>
      <p:ext uri="{BB962C8B-B14F-4D97-AF65-F5344CB8AC3E}">
        <p14:creationId xmlns:p14="http://schemas.microsoft.com/office/powerpoint/2010/main" xmlns="" val="40216865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8 Dikdörtgen"/>
          <p:cNvSpPr txBox="1">
            <a:spLocks/>
          </p:cNvSpPr>
          <p:nvPr/>
        </p:nvSpPr>
        <p:spPr>
          <a:xfrm>
            <a:off x="571472" y="357166"/>
            <a:ext cx="8064896" cy="52322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600"/>
              </a:spcAft>
              <a:buFont typeface="Arial" panose="020B0604020202020204" pitchFamily="34" charset="0"/>
              <a:buNone/>
              <a:defRPr/>
            </a:pPr>
            <a:r>
              <a:rPr lang="tr-TR" sz="2800" b="1" u="sng" dirty="0" smtClean="0">
                <a:solidFill>
                  <a:srgbClr val="24397C"/>
                </a:solidFill>
                <a:latin typeface="Arial" panose="020B0604020202020204" pitchFamily="34" charset="0"/>
                <a:cs typeface="Arial" panose="020B0604020202020204" pitchFamily="34" charset="0"/>
              </a:rPr>
              <a:t>PROGRAMLA </a:t>
            </a:r>
            <a:r>
              <a:rPr lang="tr-TR" sz="2800" b="1" u="sng" dirty="0">
                <a:solidFill>
                  <a:srgbClr val="24397C"/>
                </a:solidFill>
                <a:latin typeface="Arial" panose="020B0604020202020204" pitchFamily="34" charset="0"/>
                <a:cs typeface="Arial" panose="020B0604020202020204" pitchFamily="34" charset="0"/>
              </a:rPr>
              <a:t>İ</a:t>
            </a:r>
            <a:r>
              <a:rPr lang="tr-TR" sz="2800" b="1" u="sng" dirty="0" smtClean="0">
                <a:solidFill>
                  <a:srgbClr val="24397C"/>
                </a:solidFill>
                <a:latin typeface="Arial" panose="020B0604020202020204" pitchFamily="34" charset="0"/>
                <a:cs typeface="Arial" panose="020B0604020202020204" pitchFamily="34" charset="0"/>
              </a:rPr>
              <a:t>LGİLİ </a:t>
            </a:r>
            <a:r>
              <a:rPr lang="tr-TR" sz="2800" b="1" u="sng" dirty="0">
                <a:solidFill>
                  <a:srgbClr val="24397C"/>
                </a:solidFill>
                <a:latin typeface="Arial" panose="020B0604020202020204" pitchFamily="34" charset="0"/>
                <a:cs typeface="Arial" panose="020B0604020202020204" pitchFamily="34" charset="0"/>
              </a:rPr>
              <a:t>G</a:t>
            </a:r>
            <a:r>
              <a:rPr lang="tr-TR" sz="2800" b="1" u="sng" dirty="0" smtClean="0">
                <a:solidFill>
                  <a:srgbClr val="24397C"/>
                </a:solidFill>
                <a:latin typeface="Arial" panose="020B0604020202020204" pitchFamily="34" charset="0"/>
                <a:cs typeface="Arial" panose="020B0604020202020204" pitchFamily="34" charset="0"/>
              </a:rPr>
              <a:t>ENEL </a:t>
            </a:r>
            <a:r>
              <a:rPr lang="tr-TR" sz="2800" b="1" u="sng" dirty="0">
                <a:solidFill>
                  <a:srgbClr val="24397C"/>
                </a:solidFill>
                <a:latin typeface="Arial" panose="020B0604020202020204" pitchFamily="34" charset="0"/>
                <a:cs typeface="Arial" panose="020B0604020202020204" pitchFamily="34" charset="0"/>
              </a:rPr>
              <a:t>B</a:t>
            </a:r>
            <a:r>
              <a:rPr lang="tr-TR" sz="2800" b="1" u="sng" dirty="0" smtClean="0">
                <a:solidFill>
                  <a:srgbClr val="24397C"/>
                </a:solidFill>
                <a:latin typeface="Arial" panose="020B0604020202020204" pitchFamily="34" charset="0"/>
                <a:cs typeface="Arial" panose="020B0604020202020204" pitchFamily="34" charset="0"/>
              </a:rPr>
              <a:t>İLGİLER</a:t>
            </a:r>
            <a:endParaRPr lang="tr-TR" sz="2800" b="1" u="sng" dirty="0">
              <a:solidFill>
                <a:srgbClr val="24397C"/>
              </a:solidFill>
              <a:latin typeface="Arial" panose="020B0604020202020204" pitchFamily="34" charset="0"/>
              <a:cs typeface="Arial" panose="020B0604020202020204" pitchFamily="34" charset="0"/>
            </a:endParaRPr>
          </a:p>
        </p:txBody>
      </p:sp>
      <p:sp>
        <p:nvSpPr>
          <p:cNvPr id="6" name="Metin kutusu 5"/>
          <p:cNvSpPr txBox="1"/>
          <p:nvPr/>
        </p:nvSpPr>
        <p:spPr>
          <a:xfrm>
            <a:off x="8640504" y="6495146"/>
            <a:ext cx="406800" cy="255600"/>
          </a:xfrm>
          <a:prstGeom prst="rect">
            <a:avLst/>
          </a:prstGeom>
          <a:noFill/>
        </p:spPr>
        <p:txBody>
          <a:bodyPr wrap="square" rtlCol="0" anchor="ctr">
            <a:spAutoFit/>
          </a:bodyPr>
          <a:lstStyle/>
          <a:p>
            <a:pPr algn="ctr"/>
            <a:r>
              <a:rPr lang="tr-TR" sz="1000" b="1" dirty="0" smtClean="0">
                <a:solidFill>
                  <a:schemeClr val="bg1"/>
                </a:solidFill>
                <a:latin typeface="Franklin Gothic Demi" panose="020B0703020102020204" pitchFamily="34" charset="0"/>
              </a:rPr>
              <a:t>4</a:t>
            </a:r>
            <a:endParaRPr lang="tr-TR" sz="1000" b="1" dirty="0">
              <a:solidFill>
                <a:schemeClr val="bg1"/>
              </a:solidFill>
              <a:latin typeface="Franklin Gothic Demi" panose="020B0703020102020204" pitchFamily="34" charset="0"/>
            </a:endParaRPr>
          </a:p>
        </p:txBody>
      </p:sp>
      <p:sp>
        <p:nvSpPr>
          <p:cNvPr id="7" name="Rectangle 3"/>
          <p:cNvSpPr txBox="1">
            <a:spLocks noChangeArrowheads="1"/>
          </p:cNvSpPr>
          <p:nvPr/>
        </p:nvSpPr>
        <p:spPr>
          <a:xfrm>
            <a:off x="428596" y="1785926"/>
            <a:ext cx="5715040" cy="37164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None/>
            </a:pPr>
            <a:endParaRPr lang="tr-TR" altLang="tr-TR" sz="3600" b="1" dirty="0" smtClean="0">
              <a:solidFill>
                <a:srgbClr val="004E8E"/>
              </a:solidFill>
            </a:endParaRPr>
          </a:p>
          <a:p>
            <a:pPr>
              <a:lnSpc>
                <a:spcPct val="90000"/>
              </a:lnSpc>
              <a:buNone/>
            </a:pPr>
            <a:r>
              <a:rPr lang="tr-TR" altLang="tr-TR" sz="3600" b="1" dirty="0" smtClean="0">
                <a:solidFill>
                  <a:srgbClr val="004E8E"/>
                </a:solidFill>
              </a:rPr>
              <a:t>Öğr. Gör. Ersoy Engin</a:t>
            </a:r>
          </a:p>
          <a:p>
            <a:pPr indent="-165100">
              <a:lnSpc>
                <a:spcPct val="90000"/>
              </a:lnSpc>
              <a:buNone/>
            </a:pPr>
            <a:r>
              <a:rPr lang="tr-TR" altLang="tr-TR" sz="2800" b="1" dirty="0" smtClean="0">
                <a:solidFill>
                  <a:srgbClr val="C00000"/>
                </a:solidFill>
              </a:rPr>
              <a:t>Lisans: </a:t>
            </a:r>
            <a:r>
              <a:rPr lang="tr-TR" altLang="tr-TR" sz="2800" b="1" dirty="0" smtClean="0">
                <a:solidFill>
                  <a:srgbClr val="01ACC0"/>
                </a:solidFill>
              </a:rPr>
              <a:t>Dokuz Eylül Üniversitesi İİBF Maliye</a:t>
            </a:r>
            <a:endParaRPr lang="tr-TR" altLang="tr-TR" sz="2400" b="1" dirty="0" smtClean="0"/>
          </a:p>
        </p:txBody>
      </p:sp>
      <p:pic>
        <p:nvPicPr>
          <p:cNvPr id="74754" name="Picture 2" descr="Ersoy Engin"/>
          <p:cNvPicPr>
            <a:picLocks noChangeAspect="1" noChangeArrowheads="1"/>
          </p:cNvPicPr>
          <p:nvPr/>
        </p:nvPicPr>
        <p:blipFill>
          <a:blip r:embed="rId3"/>
          <a:srcRect/>
          <a:stretch>
            <a:fillRect/>
          </a:stretch>
        </p:blipFill>
        <p:spPr bwMode="auto">
          <a:xfrm>
            <a:off x="6429388" y="1785926"/>
            <a:ext cx="2714612" cy="3516658"/>
          </a:xfrm>
          <a:prstGeom prst="rect">
            <a:avLst/>
          </a:prstGeom>
          <a:noFill/>
        </p:spPr>
      </p:pic>
    </p:spTree>
    <p:extLst>
      <p:ext uri="{BB962C8B-B14F-4D97-AF65-F5344CB8AC3E}">
        <p14:creationId xmlns:p14="http://schemas.microsoft.com/office/powerpoint/2010/main" xmlns="" val="40216865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luleburgazmyomvu.klu.edu.tr/yonetim/dosyalar/birimler/luleburgazmyomvu/resimler/luleburgazmyomvu_gr_27-05-2017_90101.jpg"/>
          <p:cNvPicPr>
            <a:picLocks noChangeAspect="1" noChangeArrowheads="1"/>
          </p:cNvPicPr>
          <p:nvPr/>
        </p:nvPicPr>
        <p:blipFill>
          <a:blip r:embed="rId2"/>
          <a:srcRect/>
          <a:stretch>
            <a:fillRect/>
          </a:stretch>
        </p:blipFill>
        <p:spPr bwMode="auto">
          <a:xfrm>
            <a:off x="500034" y="196430"/>
            <a:ext cx="8215370" cy="6161528"/>
          </a:xfrm>
          <a:prstGeom prst="rect">
            <a:avLst/>
          </a:prstGeom>
          <a:noFill/>
        </p:spPr>
      </p:pic>
    </p:spTree>
    <p:extLst>
      <p:ext uri="{BB962C8B-B14F-4D97-AF65-F5344CB8AC3E}">
        <p14:creationId xmlns:p14="http://schemas.microsoft.com/office/powerpoint/2010/main" xmlns="" val="4020560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descr="D:\FOTO\ik\MYO\etkinlik\zorlu 17\IMG_20171107_103834.jpg"/>
          <p:cNvPicPr>
            <a:picLocks noChangeAspect="1" noChangeArrowheads="1"/>
          </p:cNvPicPr>
          <p:nvPr/>
        </p:nvPicPr>
        <p:blipFill>
          <a:blip r:embed="rId3" cstate="print"/>
          <a:srcRect/>
          <a:stretch>
            <a:fillRect/>
          </a:stretch>
        </p:blipFill>
        <p:spPr bwMode="auto">
          <a:xfrm>
            <a:off x="441828" y="188889"/>
            <a:ext cx="8215370" cy="6161528"/>
          </a:xfrm>
          <a:prstGeom prst="rect">
            <a:avLst/>
          </a:prstGeom>
          <a:noFill/>
        </p:spPr>
      </p:pic>
    </p:spTree>
    <p:extLst>
      <p:ext uri="{BB962C8B-B14F-4D97-AF65-F5344CB8AC3E}">
        <p14:creationId xmlns:p14="http://schemas.microsoft.com/office/powerpoint/2010/main" xmlns="" val="1100463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luleburgazmyomvu.klu.edu.tr/yonetim/dosyalar/birimler/luleburgazmyomvu/resimler/luleburgazmyomvu_gr_29-05-2015_1eb65.jpg"/>
          <p:cNvPicPr>
            <a:picLocks noChangeAspect="1" noChangeArrowheads="1"/>
          </p:cNvPicPr>
          <p:nvPr/>
        </p:nvPicPr>
        <p:blipFill>
          <a:blip r:embed="rId3"/>
          <a:srcRect/>
          <a:stretch>
            <a:fillRect/>
          </a:stretch>
        </p:blipFill>
        <p:spPr bwMode="auto">
          <a:xfrm>
            <a:off x="143039" y="285728"/>
            <a:ext cx="8885953" cy="5929354"/>
          </a:xfrm>
          <a:prstGeom prst="rect">
            <a:avLst/>
          </a:prstGeom>
          <a:noFill/>
        </p:spPr>
      </p:pic>
    </p:spTree>
    <p:extLst>
      <p:ext uri="{BB962C8B-B14F-4D97-AF65-F5344CB8AC3E}">
        <p14:creationId xmlns:p14="http://schemas.microsoft.com/office/powerpoint/2010/main" xmlns="" val="13410657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luleburgazmyomvu.klu.edu.tr/yonetim/dosyalar/birimler/luleburgazmyomvu/resimler/luleburgazmyomvu_gr_2-01-2016_95e22.jpg"/>
          <p:cNvPicPr>
            <a:picLocks noChangeAspect="1" noChangeArrowheads="1"/>
          </p:cNvPicPr>
          <p:nvPr/>
        </p:nvPicPr>
        <p:blipFill>
          <a:blip r:embed="rId3"/>
          <a:srcRect/>
          <a:stretch>
            <a:fillRect/>
          </a:stretch>
        </p:blipFill>
        <p:spPr bwMode="auto">
          <a:xfrm>
            <a:off x="29071" y="728209"/>
            <a:ext cx="9072594" cy="5088900"/>
          </a:xfrm>
          <a:prstGeom prst="rect">
            <a:avLst/>
          </a:prstGeom>
          <a:noFill/>
        </p:spPr>
      </p:pic>
    </p:spTree>
    <p:extLst>
      <p:ext uri="{BB962C8B-B14F-4D97-AF65-F5344CB8AC3E}">
        <p14:creationId xmlns:p14="http://schemas.microsoft.com/office/powerpoint/2010/main" xmlns="" val="7702896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23114</TotalTime>
  <Words>925</Words>
  <Application>Microsoft Office PowerPoint</Application>
  <PresentationFormat>On-screen Show (4:3)</PresentationFormat>
  <Paragraphs>116</Paragraphs>
  <Slides>26</Slides>
  <Notes>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Ofis Teması</vt:lpstr>
      <vt:lpstr> KIRKLARELİ ÜNİVERSİTESİ  Lüleburgaz Meslek Yüksekokulu Muhasebe ve Vergi Uygulamaları Programı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Yımaz Kus, Ezgi Zengin</dc:creator>
  <cp:lastModifiedBy>reviewer</cp:lastModifiedBy>
  <cp:revision>2807</cp:revision>
  <cp:lastPrinted>2018-09-14T11:17:38Z</cp:lastPrinted>
  <dcterms:created xsi:type="dcterms:W3CDTF">2014-12-09T11:22:03Z</dcterms:created>
  <dcterms:modified xsi:type="dcterms:W3CDTF">2019-09-14T20:26:07Z</dcterms:modified>
</cp:coreProperties>
</file>